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Lst>
  <p:notesMasterIdLst>
    <p:notesMasterId r:id="rId38"/>
  </p:notesMasterIdLst>
  <p:handoutMasterIdLst>
    <p:handoutMasterId r:id="rId39"/>
  </p:handoutMasterIdLst>
  <p:sldIdLst>
    <p:sldId id="559" r:id="rId2"/>
    <p:sldId id="711" r:id="rId3"/>
    <p:sldId id="697" r:id="rId4"/>
    <p:sldId id="698" r:id="rId5"/>
    <p:sldId id="702" r:id="rId6"/>
    <p:sldId id="867" r:id="rId7"/>
    <p:sldId id="749" r:id="rId8"/>
    <p:sldId id="751" r:id="rId9"/>
    <p:sldId id="759" r:id="rId10"/>
    <p:sldId id="760" r:id="rId11"/>
    <p:sldId id="776" r:id="rId12"/>
    <p:sldId id="761" r:id="rId13"/>
    <p:sldId id="797" r:id="rId14"/>
    <p:sldId id="798" r:id="rId15"/>
    <p:sldId id="783" r:id="rId16"/>
    <p:sldId id="764" r:id="rId17"/>
    <p:sldId id="765" r:id="rId18"/>
    <p:sldId id="813" r:id="rId19"/>
    <p:sldId id="814" r:id="rId20"/>
    <p:sldId id="781" r:id="rId21"/>
    <p:sldId id="766" r:id="rId22"/>
    <p:sldId id="811" r:id="rId23"/>
    <p:sldId id="812" r:id="rId24"/>
    <p:sldId id="836" r:id="rId25"/>
    <p:sldId id="793" r:id="rId26"/>
    <p:sldId id="787" r:id="rId27"/>
    <p:sldId id="786" r:id="rId28"/>
    <p:sldId id="795" r:id="rId29"/>
    <p:sldId id="794" r:id="rId30"/>
    <p:sldId id="796" r:id="rId31"/>
    <p:sldId id="866" r:id="rId32"/>
    <p:sldId id="875" r:id="rId33"/>
    <p:sldId id="876" r:id="rId34"/>
    <p:sldId id="877" r:id="rId35"/>
    <p:sldId id="879" r:id="rId36"/>
    <p:sldId id="880" r:id="rId37"/>
  </p:sldIdLst>
  <p:sldSz cx="9144000" cy="6858000" type="screen4x3"/>
  <p:notesSz cx="9866313" cy="6735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781"/>
    <a:srgbClr val="D74F00"/>
    <a:srgbClr val="FFFFFF"/>
    <a:srgbClr val="A86613"/>
    <a:srgbClr val="2136CD"/>
    <a:srgbClr val="10A01E"/>
    <a:srgbClr val="CCFF99"/>
    <a:srgbClr val="12BE78"/>
    <a:srgbClr val="FF33CC"/>
    <a:srgbClr val="FF7C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75806" autoAdjust="0"/>
  </p:normalViewPr>
  <p:slideViewPr>
    <p:cSldViewPr snapToGrid="0">
      <p:cViewPr varScale="1">
        <p:scale>
          <a:sx n="87" d="100"/>
          <a:sy n="87" d="100"/>
        </p:scale>
        <p:origin x="-2304" y="-90"/>
      </p:cViewPr>
      <p:guideLst>
        <p:guide orient="horz" pos="380"/>
        <p:guide pos="116"/>
      </p:guideLst>
    </p:cSldViewPr>
  </p:slideViewPr>
  <p:outlineViewPr>
    <p:cViewPr>
      <p:scale>
        <a:sx n="33" d="100"/>
        <a:sy n="33" d="100"/>
      </p:scale>
      <p:origin x="0" y="17226"/>
    </p:cViewPr>
  </p:outlineViewPr>
  <p:notesTextViewPr>
    <p:cViewPr>
      <p:scale>
        <a:sx n="100" d="100"/>
        <a:sy n="100" d="100"/>
      </p:scale>
      <p:origin x="0" y="0"/>
    </p:cViewPr>
  </p:notesTextViewPr>
  <p:sorterViewPr>
    <p:cViewPr>
      <p:scale>
        <a:sx n="262" d="100"/>
        <a:sy n="262" d="100"/>
      </p:scale>
      <p:origin x="0" y="86922"/>
    </p:cViewPr>
  </p:sorterViewPr>
  <p:notesViewPr>
    <p:cSldViewPr>
      <p:cViewPr varScale="1">
        <p:scale>
          <a:sx n="114" d="100"/>
          <a:sy n="114" d="100"/>
        </p:scale>
        <p:origin x="-2052" y="-102"/>
      </p:cViewPr>
      <p:guideLst>
        <p:guide orient="horz" pos="2122"/>
        <p:guide pos="310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d362\homedir$\Cott01\My%20Documents\journals%202011\ISI%20rankings%20various%20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a:solidFill>
                  <a:schemeClr val="tx2"/>
                </a:solidFill>
              </a:defRPr>
            </a:pPr>
            <a:r>
              <a:rPr lang="en-US" sz="2200" b="0" dirty="0" smtClean="0">
                <a:solidFill>
                  <a:schemeClr val="tx2"/>
                </a:solidFill>
                <a:latin typeface="Calibri" pitchFamily="34" charset="0"/>
                <a:cs typeface="Calibri" pitchFamily="34" charset="0"/>
              </a:rPr>
              <a:t>Average </a:t>
            </a:r>
            <a:r>
              <a:rPr lang="en-US" sz="2200" b="0" dirty="0">
                <a:solidFill>
                  <a:schemeClr val="tx2"/>
                </a:solidFill>
                <a:latin typeface="Calibri" pitchFamily="34" charset="0"/>
                <a:cs typeface="Calibri" pitchFamily="34" charset="0"/>
              </a:rPr>
              <a:t>Impact Factor 2010</a:t>
            </a:r>
          </a:p>
        </c:rich>
      </c:tx>
      <c:layout>
        <c:manualLayout>
          <c:xMode val="edge"/>
          <c:yMode val="edge"/>
          <c:x val="0.23950007117392821"/>
          <c:y val="2.1680124276617956E-2"/>
        </c:manualLayout>
      </c:layout>
    </c:title>
    <c:plotArea>
      <c:layout/>
      <c:barChart>
        <c:barDir val="col"/>
        <c:grouping val="clustered"/>
        <c:ser>
          <c:idx val="0"/>
          <c:order val="0"/>
          <c:spPr>
            <a:solidFill>
              <a:srgbClr val="F79646"/>
            </a:solidFill>
          </c:spPr>
          <c:cat>
            <c:strRef>
              <c:f>Sheet8!$A$1:$A$6</c:f>
              <c:strCache>
                <c:ptCount val="6"/>
                <c:pt idx="0">
                  <c:v>Economics</c:v>
                </c:pt>
                <c:pt idx="1">
                  <c:v>Computing, Cybernetics</c:v>
                </c:pt>
                <c:pt idx="2">
                  <c:v>Environmental Sciences</c:v>
                </c:pt>
                <c:pt idx="3">
                  <c:v>Physics, Multidisciplinary</c:v>
                </c:pt>
                <c:pt idx="4">
                  <c:v>Infectious diseases</c:v>
                </c:pt>
                <c:pt idx="5">
                  <c:v>Biochemical Methods</c:v>
                </c:pt>
              </c:strCache>
            </c:strRef>
          </c:cat>
          <c:val>
            <c:numRef>
              <c:f>Sheet8!$B$1:$B$6</c:f>
              <c:numCache>
                <c:formatCode>General</c:formatCode>
                <c:ptCount val="6"/>
                <c:pt idx="0">
                  <c:v>1.0369999999999855</c:v>
                </c:pt>
                <c:pt idx="1">
                  <c:v>1.4089999999999796</c:v>
                </c:pt>
                <c:pt idx="2">
                  <c:v>1.9119999999999788</c:v>
                </c:pt>
                <c:pt idx="3">
                  <c:v>2.6149999999999998</c:v>
                </c:pt>
                <c:pt idx="4">
                  <c:v>3.1070000000000002</c:v>
                </c:pt>
                <c:pt idx="5">
                  <c:v>3.18</c:v>
                </c:pt>
              </c:numCache>
            </c:numRef>
          </c:val>
        </c:ser>
        <c:axId val="65184512"/>
        <c:axId val="65186048"/>
      </c:barChart>
      <c:catAx>
        <c:axId val="65184512"/>
        <c:scaling>
          <c:orientation val="minMax"/>
        </c:scaling>
        <c:axPos val="b"/>
        <c:tickLblPos val="nextTo"/>
        <c:txPr>
          <a:bodyPr/>
          <a:lstStyle/>
          <a:p>
            <a:pPr>
              <a:defRPr sz="1400">
                <a:solidFill>
                  <a:schemeClr val="tx2"/>
                </a:solidFill>
              </a:defRPr>
            </a:pPr>
            <a:endParaRPr lang="tr-TR"/>
          </a:p>
        </c:txPr>
        <c:crossAx val="65186048"/>
        <c:crosses val="autoZero"/>
        <c:auto val="1"/>
        <c:lblAlgn val="ctr"/>
        <c:lblOffset val="100"/>
      </c:catAx>
      <c:valAx>
        <c:axId val="65186048"/>
        <c:scaling>
          <c:orientation val="minMax"/>
        </c:scaling>
        <c:axPos val="l"/>
        <c:majorGridlines/>
        <c:numFmt formatCode="General" sourceLinked="1"/>
        <c:tickLblPos val="nextTo"/>
        <c:crossAx val="65184512"/>
        <c:crosses val="autoZero"/>
        <c:crossBetween val="between"/>
      </c:valAx>
    </c:plotArea>
    <c:plotVisOnly val="1"/>
    <c:dispBlanksAs val="gap"/>
  </c:chart>
  <c:spPr>
    <a:ln>
      <a:solidFill>
        <a:schemeClr val="accent2"/>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4275095" cy="336357"/>
          </a:xfrm>
          <a:prstGeom prst="rect">
            <a:avLst/>
          </a:prstGeom>
        </p:spPr>
        <p:txBody>
          <a:bodyPr vert="horz" lIns="90730" tIns="45363" rIns="90730" bIns="45363" rtlCol="0"/>
          <a:lstStyle>
            <a:lvl1pPr algn="l">
              <a:defRPr sz="1100"/>
            </a:lvl1pPr>
          </a:lstStyle>
          <a:p>
            <a:endParaRPr kumimoji="1" lang="ja-JP" altLang="en-US" dirty="0">
              <a:latin typeface="Calibri"/>
              <a:cs typeface="Calibri"/>
            </a:endParaRPr>
          </a:p>
        </p:txBody>
      </p:sp>
      <p:sp>
        <p:nvSpPr>
          <p:cNvPr id="3" name="日付プレースホルダ 2"/>
          <p:cNvSpPr>
            <a:spLocks noGrp="1"/>
          </p:cNvSpPr>
          <p:nvPr>
            <p:ph type="dt" sz="quarter" idx="1"/>
          </p:nvPr>
        </p:nvSpPr>
        <p:spPr>
          <a:xfrm>
            <a:off x="5588920" y="2"/>
            <a:ext cx="4275095" cy="336357"/>
          </a:xfrm>
          <a:prstGeom prst="rect">
            <a:avLst/>
          </a:prstGeom>
        </p:spPr>
        <p:txBody>
          <a:bodyPr vert="horz" lIns="90730" tIns="45363" rIns="90730" bIns="45363" rtlCol="0"/>
          <a:lstStyle>
            <a:lvl1pPr algn="r">
              <a:defRPr sz="1100"/>
            </a:lvl1pPr>
          </a:lstStyle>
          <a:p>
            <a:fld id="{F304110C-F600-4B0A-92D1-6B6AAAD891C9}" type="datetimeFigureOut">
              <a:rPr kumimoji="1" lang="ja-JP" altLang="en-US" smtClean="0">
                <a:latin typeface="Calibri"/>
                <a:cs typeface="Calibri"/>
              </a:rPr>
              <a:pPr/>
              <a:t>2015/5/10</a:t>
            </a:fld>
            <a:endParaRPr kumimoji="1" lang="ja-JP" altLang="en-US" dirty="0">
              <a:latin typeface="Calibri"/>
              <a:cs typeface="Calibri"/>
            </a:endParaRPr>
          </a:p>
        </p:txBody>
      </p:sp>
      <p:sp>
        <p:nvSpPr>
          <p:cNvPr id="4" name="フッター プレースホルダ 3"/>
          <p:cNvSpPr>
            <a:spLocks noGrp="1"/>
          </p:cNvSpPr>
          <p:nvPr>
            <p:ph type="ftr" sz="quarter" idx="2"/>
          </p:nvPr>
        </p:nvSpPr>
        <p:spPr>
          <a:xfrm>
            <a:off x="2" y="6398330"/>
            <a:ext cx="4275095" cy="336357"/>
          </a:xfrm>
          <a:prstGeom prst="rect">
            <a:avLst/>
          </a:prstGeom>
        </p:spPr>
        <p:txBody>
          <a:bodyPr vert="horz" lIns="90730" tIns="45363" rIns="90730" bIns="45363" rtlCol="0" anchor="b"/>
          <a:lstStyle>
            <a:lvl1pPr algn="l">
              <a:defRPr sz="1100"/>
            </a:lvl1pPr>
          </a:lstStyle>
          <a:p>
            <a:endParaRPr kumimoji="1" lang="ja-JP" altLang="en-US" dirty="0">
              <a:latin typeface="Calibri"/>
              <a:cs typeface="Calibri"/>
            </a:endParaRPr>
          </a:p>
        </p:txBody>
      </p:sp>
      <p:sp>
        <p:nvSpPr>
          <p:cNvPr id="5" name="スライド番号プレースホルダ 4"/>
          <p:cNvSpPr>
            <a:spLocks noGrp="1"/>
          </p:cNvSpPr>
          <p:nvPr>
            <p:ph type="sldNum" sz="quarter" idx="3"/>
          </p:nvPr>
        </p:nvSpPr>
        <p:spPr>
          <a:xfrm>
            <a:off x="5588920" y="6398330"/>
            <a:ext cx="4275095" cy="336357"/>
          </a:xfrm>
          <a:prstGeom prst="rect">
            <a:avLst/>
          </a:prstGeom>
        </p:spPr>
        <p:txBody>
          <a:bodyPr vert="horz" lIns="90730" tIns="45363" rIns="90730" bIns="45363" rtlCol="0" anchor="b"/>
          <a:lstStyle>
            <a:lvl1pPr algn="r">
              <a:defRPr sz="1100"/>
            </a:lvl1pPr>
          </a:lstStyle>
          <a:p>
            <a:fld id="{DF013BB8-E475-4A15-9034-9A99F098E8CE}" type="slidenum">
              <a:rPr kumimoji="1" lang="ja-JP" altLang="en-US" smtClean="0">
                <a:latin typeface="Calibri"/>
                <a:cs typeface="Calibri"/>
              </a:rPr>
              <a:pPr/>
              <a:t>‹#›</a:t>
            </a:fld>
            <a:endParaRPr kumimoji="1" lang="ja-JP" altLang="en-US" dirty="0">
              <a:latin typeface="Calibri"/>
              <a:cs typeface="Calibri"/>
            </a:endParaRPr>
          </a:p>
        </p:txBody>
      </p:sp>
    </p:spTree>
    <p:extLst>
      <p:ext uri="{BB962C8B-B14F-4D97-AF65-F5344CB8AC3E}">
        <p14:creationId xmlns="" xmlns:p14="http://schemas.microsoft.com/office/powerpoint/2010/main" val="16764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4275400" cy="336787"/>
          </a:xfrm>
          <a:prstGeom prst="rect">
            <a:avLst/>
          </a:prstGeom>
        </p:spPr>
        <p:txBody>
          <a:bodyPr vert="horz" wrap="square" lIns="94829" tIns="47414" rIns="94829" bIns="47414" numCol="1" anchor="t" anchorCtr="0" compatLnSpc="1">
            <a:prstTxWarp prst="textNoShape">
              <a:avLst/>
            </a:prstTxWarp>
          </a:bodyPr>
          <a:lstStyle>
            <a:lvl1pPr>
              <a:defRPr sz="1300">
                <a:latin typeface="Calibri" pitchFamily="34" charset="0"/>
                <a:cs typeface="Calibri"/>
              </a:defRPr>
            </a:lvl1pPr>
          </a:lstStyle>
          <a:p>
            <a:endParaRPr lang="en-NZ" dirty="0"/>
          </a:p>
        </p:txBody>
      </p:sp>
      <p:sp>
        <p:nvSpPr>
          <p:cNvPr id="3" name="Date Placeholder 2"/>
          <p:cNvSpPr>
            <a:spLocks noGrp="1"/>
          </p:cNvSpPr>
          <p:nvPr>
            <p:ph type="dt" idx="1"/>
          </p:nvPr>
        </p:nvSpPr>
        <p:spPr>
          <a:xfrm>
            <a:off x="5588630" y="4"/>
            <a:ext cx="4275400" cy="336787"/>
          </a:xfrm>
          <a:prstGeom prst="rect">
            <a:avLst/>
          </a:prstGeom>
        </p:spPr>
        <p:txBody>
          <a:bodyPr vert="horz" wrap="square" lIns="94829" tIns="47414" rIns="94829" bIns="47414" numCol="1" anchor="t" anchorCtr="0" compatLnSpc="1">
            <a:prstTxWarp prst="textNoShape">
              <a:avLst/>
            </a:prstTxWarp>
          </a:bodyPr>
          <a:lstStyle>
            <a:lvl1pPr algn="r">
              <a:defRPr sz="1300">
                <a:latin typeface="Calibri" pitchFamily="34" charset="0"/>
                <a:cs typeface="Calibri"/>
              </a:defRPr>
            </a:lvl1pPr>
          </a:lstStyle>
          <a:p>
            <a:fld id="{21CA9CFB-42F9-439A-A79D-706D961F79C8}" type="datetimeFigureOut">
              <a:rPr lang="en-US" smtClean="0"/>
              <a:pPr/>
              <a:t>5/10/2015</a:t>
            </a:fld>
            <a:endParaRPr lang="en-NZ" dirty="0"/>
          </a:p>
        </p:txBody>
      </p:sp>
      <p:sp>
        <p:nvSpPr>
          <p:cNvPr id="4" name="Slide Image Placeholder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4829" tIns="47414" rIns="94829" bIns="47414" rtlCol="0" anchor="ctr"/>
          <a:lstStyle/>
          <a:p>
            <a:pPr lvl="0"/>
            <a:endParaRPr lang="en-NZ" noProof="0" dirty="0" smtClean="0"/>
          </a:p>
        </p:txBody>
      </p:sp>
      <p:sp>
        <p:nvSpPr>
          <p:cNvPr id="5" name="Notes Placeholder 4"/>
          <p:cNvSpPr>
            <a:spLocks noGrp="1"/>
          </p:cNvSpPr>
          <p:nvPr>
            <p:ph type="body" sz="quarter" idx="3"/>
          </p:nvPr>
        </p:nvSpPr>
        <p:spPr>
          <a:xfrm>
            <a:off x="986632" y="3199489"/>
            <a:ext cx="7893050" cy="3031092"/>
          </a:xfrm>
          <a:prstGeom prst="rect">
            <a:avLst/>
          </a:prstGeom>
        </p:spPr>
        <p:txBody>
          <a:bodyPr vert="horz" wrap="square" lIns="94829" tIns="47414" rIns="94829" bIns="47414"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6" name="Footer Placeholder 5"/>
          <p:cNvSpPr>
            <a:spLocks noGrp="1"/>
          </p:cNvSpPr>
          <p:nvPr>
            <p:ph type="ftr" sz="quarter" idx="4"/>
          </p:nvPr>
        </p:nvSpPr>
        <p:spPr>
          <a:xfrm>
            <a:off x="4" y="6397807"/>
            <a:ext cx="4275400" cy="336787"/>
          </a:xfrm>
          <a:prstGeom prst="rect">
            <a:avLst/>
          </a:prstGeom>
        </p:spPr>
        <p:txBody>
          <a:bodyPr vert="horz" wrap="square" lIns="94829" tIns="47414" rIns="94829" bIns="47414" numCol="1" anchor="b" anchorCtr="0" compatLnSpc="1">
            <a:prstTxWarp prst="textNoShape">
              <a:avLst/>
            </a:prstTxWarp>
          </a:bodyPr>
          <a:lstStyle>
            <a:lvl1pPr>
              <a:defRPr sz="1300">
                <a:latin typeface="Calibri" pitchFamily="34" charset="0"/>
                <a:cs typeface="Calibri"/>
              </a:defRPr>
            </a:lvl1pPr>
          </a:lstStyle>
          <a:p>
            <a:endParaRPr lang="en-NZ" dirty="0"/>
          </a:p>
        </p:txBody>
      </p:sp>
      <p:sp>
        <p:nvSpPr>
          <p:cNvPr id="7" name="Slide Number Placeholder 6"/>
          <p:cNvSpPr>
            <a:spLocks noGrp="1"/>
          </p:cNvSpPr>
          <p:nvPr>
            <p:ph type="sldNum" sz="quarter" idx="5"/>
          </p:nvPr>
        </p:nvSpPr>
        <p:spPr>
          <a:xfrm>
            <a:off x="5588630" y="6397807"/>
            <a:ext cx="4275400" cy="336787"/>
          </a:xfrm>
          <a:prstGeom prst="rect">
            <a:avLst/>
          </a:prstGeom>
        </p:spPr>
        <p:txBody>
          <a:bodyPr vert="horz" wrap="square" lIns="94829" tIns="47414" rIns="94829" bIns="47414" numCol="1" anchor="b" anchorCtr="0" compatLnSpc="1">
            <a:prstTxWarp prst="textNoShape">
              <a:avLst/>
            </a:prstTxWarp>
          </a:bodyPr>
          <a:lstStyle>
            <a:lvl1pPr algn="r">
              <a:defRPr sz="1300">
                <a:latin typeface="Calibri" pitchFamily="34" charset="0"/>
                <a:cs typeface="Calibri"/>
              </a:defRPr>
            </a:lvl1pPr>
          </a:lstStyle>
          <a:p>
            <a:fld id="{0A51F9BD-5DF6-4FC3-9F68-897DBA21851A}" type="slidenum">
              <a:rPr lang="en-NZ" smtClean="0"/>
              <a:pPr/>
              <a:t>‹#›</a:t>
            </a:fld>
            <a:endParaRPr lang="en-NZ" dirty="0"/>
          </a:p>
        </p:txBody>
      </p:sp>
    </p:spTree>
    <p:extLst>
      <p:ext uri="{BB962C8B-B14F-4D97-AF65-F5344CB8AC3E}">
        <p14:creationId xmlns="" xmlns:p14="http://schemas.microsoft.com/office/powerpoint/2010/main" val="58507953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0" noProof="0" dirty="0" smtClean="0"/>
          </a:p>
        </p:txBody>
      </p:sp>
      <p:sp>
        <p:nvSpPr>
          <p:cNvPr id="4" name="スライド番号プレースホルダ 3"/>
          <p:cNvSpPr>
            <a:spLocks noGrp="1"/>
          </p:cNvSpPr>
          <p:nvPr>
            <p:ph type="sldNum" sz="quarter" idx="10"/>
          </p:nvPr>
        </p:nvSpPr>
        <p:spPr/>
        <p:txBody>
          <a:bodyPr/>
          <a:lstStyle/>
          <a:p>
            <a:fld id="{0A51F9BD-5DF6-4FC3-9F68-897DBA21851A}" type="slidenum">
              <a:rPr lang="en-NZ" smtClean="0"/>
              <a:pPr/>
              <a:t>1</a:t>
            </a:fld>
            <a:endParaRPr lang="en-N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13</a:t>
            </a:fld>
            <a:endParaRPr lang="en-N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14</a:t>
            </a:fld>
            <a:endParaRPr lang="en-N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altLang="ja-JP" baseline="0" dirty="0" smtClean="0"/>
          </a:p>
        </p:txBody>
      </p:sp>
      <p:sp>
        <p:nvSpPr>
          <p:cNvPr id="4" name="Slide Number Placeholder 3"/>
          <p:cNvSpPr>
            <a:spLocks noGrp="1"/>
          </p:cNvSpPr>
          <p:nvPr>
            <p:ph type="sldNum" sz="quarter" idx="10"/>
          </p:nvPr>
        </p:nvSpPr>
        <p:spPr/>
        <p:txBody>
          <a:bodyPr/>
          <a:lstStyle/>
          <a:p>
            <a:fld id="{0A51F9BD-5DF6-4FC3-9F68-897DBA21851A}" type="slidenum">
              <a:rPr lang="en-NZ" smtClean="0"/>
              <a:pPr/>
              <a:t>15</a:t>
            </a:fld>
            <a:endParaRPr lang="en-NZ" dirty="0"/>
          </a:p>
        </p:txBody>
      </p:sp>
    </p:spTree>
    <p:extLst>
      <p:ext uri="{BB962C8B-B14F-4D97-AF65-F5344CB8AC3E}">
        <p14:creationId xmlns="" xmlns:p14="http://schemas.microsoft.com/office/powerpoint/2010/main" val="4791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16</a:t>
            </a:fld>
            <a:endParaRPr lang="en-N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17</a:t>
            </a:fld>
            <a:endParaRPr lang="en-NZ"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18</a:t>
            </a:fld>
            <a:endParaRPr lang="en-N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19</a:t>
            </a:fld>
            <a:endParaRPr lang="en-NZ"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altLang="ja-JP" noProof="0"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20</a:t>
            </a:fld>
            <a:endParaRPr lang="en-NZ" dirty="0"/>
          </a:p>
        </p:txBody>
      </p:sp>
    </p:spTree>
    <p:extLst>
      <p:ext uri="{BB962C8B-B14F-4D97-AF65-F5344CB8AC3E}">
        <p14:creationId xmlns="" xmlns:p14="http://schemas.microsoft.com/office/powerpoint/2010/main" val="2313474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22</a:t>
            </a:fld>
            <a:endParaRPr lang="en-N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24</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baseline="0" noProof="0" dirty="0" smtClean="0"/>
          </a:p>
        </p:txBody>
      </p:sp>
      <p:sp>
        <p:nvSpPr>
          <p:cNvPr id="4" name="スライド番号プレースホルダ 3"/>
          <p:cNvSpPr>
            <a:spLocks noGrp="1"/>
          </p:cNvSpPr>
          <p:nvPr>
            <p:ph type="sldNum" sz="quarter" idx="10"/>
          </p:nvPr>
        </p:nvSpPr>
        <p:spPr/>
        <p:txBody>
          <a:bodyPr/>
          <a:lstStyle/>
          <a:p>
            <a:fld id="{0A51F9BD-5DF6-4FC3-9F68-897DBA21851A}" type="slidenum">
              <a:rPr lang="en-NZ" smtClean="0"/>
              <a:pPr/>
              <a:t>3</a:t>
            </a:fld>
            <a:endParaRPr lang="en-N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a:ln/>
        </p:spPr>
        <p:txBody>
          <a:bodyPr/>
          <a:lstStyle/>
          <a:p>
            <a:endParaRPr lang="en-US" dirty="0" smtClean="0">
              <a:latin typeface="Times" pitchFamily="-84" charset="0"/>
              <a:ea typeface="ＭＳ Ｐゴシック" pitchFamily="34" charset="-128"/>
            </a:endParaRPr>
          </a:p>
        </p:txBody>
      </p:sp>
      <p:sp>
        <p:nvSpPr>
          <p:cNvPr id="61444" name="Foliennummernplatzhalter 3"/>
          <p:cNvSpPr>
            <a:spLocks noGrp="1"/>
          </p:cNvSpPr>
          <p:nvPr>
            <p:ph type="sldNum" sz="quarter" idx="5"/>
          </p:nvPr>
        </p:nvSpPr>
        <p:spPr>
          <a:noFill/>
        </p:spPr>
        <p:txBody>
          <a:bodyPr/>
          <a:lstStyle/>
          <a:p>
            <a:fld id="{683CA901-C715-4EE0-BA81-227106E12C74}" type="slidenum">
              <a:rPr lang="en-NZ" smtClean="0"/>
              <a:pPr/>
              <a:t>25</a:t>
            </a:fld>
            <a:endParaRPr lang="en-N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26</a:t>
            </a:fld>
            <a:endParaRPr lang="en-NZ"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marL="169863" indent="-169863">
              <a:buFontTx/>
              <a:buChar char="•"/>
            </a:pPr>
            <a:endParaRPr lang="en-US" altLang="ja-JP" dirty="0" smtClean="0">
              <a:latin typeface="Times" pitchFamily="-84" charset="0"/>
              <a:ea typeface="ＭＳ Ｐゴシック" pitchFamily="34" charset="-128"/>
            </a:endParaRPr>
          </a:p>
        </p:txBody>
      </p:sp>
      <p:sp>
        <p:nvSpPr>
          <p:cNvPr id="62468" name="Slide Number Placeholder 3"/>
          <p:cNvSpPr>
            <a:spLocks noGrp="1"/>
          </p:cNvSpPr>
          <p:nvPr>
            <p:ph type="sldNum" sz="quarter" idx="5"/>
          </p:nvPr>
        </p:nvSpPr>
        <p:spPr>
          <a:noFill/>
        </p:spPr>
        <p:txBody>
          <a:bodyPr/>
          <a:lstStyle/>
          <a:p>
            <a:fld id="{47EF4871-3831-4755-950C-719DD3F80C9F}" type="slidenum">
              <a:rPr lang="en-NZ" smtClean="0"/>
              <a:pPr/>
              <a:t>28</a:t>
            </a:fld>
            <a:endParaRPr lang="en-N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ln/>
        </p:spPr>
      </p:sp>
      <p:sp>
        <p:nvSpPr>
          <p:cNvPr id="63491" name="Notizenplatzhalter 2"/>
          <p:cNvSpPr>
            <a:spLocks noGrp="1"/>
          </p:cNvSpPr>
          <p:nvPr>
            <p:ph type="body" idx="1"/>
          </p:nvPr>
        </p:nvSpPr>
        <p:spPr>
          <a:noFill/>
          <a:ln/>
        </p:spPr>
        <p:txBody>
          <a:bodyPr/>
          <a:lstStyle/>
          <a:p>
            <a:pPr>
              <a:lnSpc>
                <a:spcPct val="80000"/>
              </a:lnSpc>
            </a:pPr>
            <a:endParaRPr lang="en-US" sz="1000" dirty="0" smtClean="0">
              <a:latin typeface="Calibri" pitchFamily="34" charset="0"/>
              <a:ea typeface="ＭＳ Ｐゴシック" pitchFamily="34" charset="-128"/>
            </a:endParaRPr>
          </a:p>
        </p:txBody>
      </p:sp>
      <p:sp>
        <p:nvSpPr>
          <p:cNvPr id="63492" name="Foliennummernplatzhalter 3"/>
          <p:cNvSpPr>
            <a:spLocks noGrp="1"/>
          </p:cNvSpPr>
          <p:nvPr>
            <p:ph type="sldNum" sz="quarter" idx="5"/>
          </p:nvPr>
        </p:nvSpPr>
        <p:spPr>
          <a:noFill/>
        </p:spPr>
        <p:txBody>
          <a:bodyPr/>
          <a:lstStyle/>
          <a:p>
            <a:fld id="{8F2028E4-367B-435F-B46D-F5E95B7BE46D}" type="slidenum">
              <a:rPr lang="en-NZ" smtClean="0"/>
              <a:pPr/>
              <a:t>30</a:t>
            </a:fld>
            <a:endParaRPr lang="en-N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31</a:t>
            </a:fld>
            <a:endParaRPr lang="en-N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auto">
              <a:spcBef>
                <a:spcPts val="2400"/>
              </a:spcBef>
              <a:spcAft>
                <a:spcPts val="0"/>
              </a:spcAft>
              <a:buClr>
                <a:schemeClr val="accent1"/>
              </a:buClr>
              <a:buFont typeface="Arial" pitchFamily="34" charset="0"/>
              <a:buChar char="•"/>
              <a:defRPr/>
            </a:pPr>
            <a:endParaRPr lang="en-US" sz="1200" noProof="0" dirty="0" smtClean="0">
              <a:solidFill>
                <a:schemeClr val="tx1"/>
              </a:solidFill>
            </a:endParaRPr>
          </a:p>
        </p:txBody>
      </p:sp>
      <p:sp>
        <p:nvSpPr>
          <p:cNvPr id="4" name="Slide Number Placeholder 3"/>
          <p:cNvSpPr>
            <a:spLocks noGrp="1"/>
          </p:cNvSpPr>
          <p:nvPr>
            <p:ph type="sldNum" sz="quarter" idx="10"/>
          </p:nvPr>
        </p:nvSpPr>
        <p:spPr/>
        <p:txBody>
          <a:bodyPr/>
          <a:lstStyle/>
          <a:p>
            <a:fld id="{0A51F9BD-5DF6-4FC3-9F68-897DBA21851A}" type="slidenum">
              <a:rPr lang="en-NZ" smtClean="0"/>
              <a:pPr/>
              <a:t>4</a:t>
            </a:fld>
            <a:endParaRPr lang="en-NZ" dirty="0"/>
          </a:p>
        </p:txBody>
      </p:sp>
    </p:spTree>
    <p:extLst>
      <p:ext uri="{BB962C8B-B14F-4D97-AF65-F5344CB8AC3E}">
        <p14:creationId xmlns="" xmlns:p14="http://schemas.microsoft.com/office/powerpoint/2010/main" val="406040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5</a:t>
            </a:fld>
            <a:endParaRPr lang="en-N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6</a:t>
            </a:fld>
            <a:endParaRPr lang="en-NZ" dirty="0"/>
          </a:p>
        </p:txBody>
      </p:sp>
    </p:spTree>
    <p:extLst>
      <p:ext uri="{BB962C8B-B14F-4D97-AF65-F5344CB8AC3E}">
        <p14:creationId xmlns="" xmlns:p14="http://schemas.microsoft.com/office/powerpoint/2010/main" val="312122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ltLang="ja-JP" dirty="0" smtClean="0">
              <a:latin typeface="Times" pitchFamily="-84" charset="0"/>
              <a:ea typeface="ＭＳ Ｐゴシック" pitchFamily="34" charset="-128"/>
            </a:endParaRPr>
          </a:p>
        </p:txBody>
      </p:sp>
      <p:sp>
        <p:nvSpPr>
          <p:cNvPr id="59396" name="Slide Number Placeholder 3"/>
          <p:cNvSpPr>
            <a:spLocks noGrp="1"/>
          </p:cNvSpPr>
          <p:nvPr>
            <p:ph type="sldNum" sz="quarter" idx="5"/>
          </p:nvPr>
        </p:nvSpPr>
        <p:spPr>
          <a:noFill/>
        </p:spPr>
        <p:txBody>
          <a:bodyPr/>
          <a:lstStyle/>
          <a:p>
            <a:fld id="{65D74544-258C-4E86-A798-24EB397477C8}" type="slidenum">
              <a:rPr lang="en-NZ" smtClean="0"/>
              <a:pPr/>
              <a:t>9</a:t>
            </a:fld>
            <a:endParaRPr lang="en-N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p:spPr>
        <p:txBody>
          <a:bodyPr/>
          <a:lstStyle/>
          <a:p>
            <a:endParaRPr lang="it-IT" smtClean="0">
              <a:latin typeface="Times" pitchFamily="-84" charset="0"/>
              <a:ea typeface="ＭＳ Ｐゴシック" pitchFamily="34" charset="-128"/>
            </a:endParaRPr>
          </a:p>
        </p:txBody>
      </p:sp>
      <p:sp>
        <p:nvSpPr>
          <p:cNvPr id="60420" name="Segnaposto numero diapositiva 3"/>
          <p:cNvSpPr>
            <a:spLocks noGrp="1"/>
          </p:cNvSpPr>
          <p:nvPr>
            <p:ph type="sldNum" sz="quarter" idx="5"/>
          </p:nvPr>
        </p:nvSpPr>
        <p:spPr>
          <a:noFill/>
        </p:spPr>
        <p:txBody>
          <a:bodyPr/>
          <a:lstStyle/>
          <a:p>
            <a:fld id="{5FA60A5D-FE1D-448C-9CFA-81B30FFF4202}" type="slidenum">
              <a:rPr lang="de-DE" smtClean="0"/>
              <a:pPr/>
              <a:t>10</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600"/>
              </a:spcBef>
              <a:spcAft>
                <a:spcPts val="600"/>
              </a:spcAft>
              <a:buClr>
                <a:schemeClr val="accent1"/>
              </a:buClr>
              <a:buFont typeface="Wingdings" pitchFamily="2" charset="2"/>
              <a:buNone/>
            </a:pPr>
            <a:endParaRPr lang="en-US" noProof="0" dirty="0" smtClean="0"/>
          </a:p>
        </p:txBody>
      </p:sp>
      <p:sp>
        <p:nvSpPr>
          <p:cNvPr id="4" name="Slide Number Placeholder 3"/>
          <p:cNvSpPr>
            <a:spLocks noGrp="1"/>
          </p:cNvSpPr>
          <p:nvPr>
            <p:ph type="sldNum" sz="quarter" idx="10"/>
          </p:nvPr>
        </p:nvSpPr>
        <p:spPr/>
        <p:txBody>
          <a:bodyPr/>
          <a:lstStyle/>
          <a:p>
            <a:fld id="{0A51F9BD-5DF6-4FC3-9F68-897DBA21851A}" type="slidenum">
              <a:rPr lang="en-NZ" smtClean="0"/>
              <a:pPr/>
              <a:t>11</a:t>
            </a:fld>
            <a:endParaRPr lang="en-NZ" dirty="0"/>
          </a:p>
        </p:txBody>
      </p:sp>
    </p:spTree>
    <p:extLst>
      <p:ext uri="{BB962C8B-B14F-4D97-AF65-F5344CB8AC3E}">
        <p14:creationId xmlns="" xmlns:p14="http://schemas.microsoft.com/office/powerpoint/2010/main" val="367571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12</a:t>
            </a:fld>
            <a:endParaRPr lang="en-NZ"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rgbClr val="0D4389"/>
              </a:gs>
              <a:gs pos="10000">
                <a:srgbClr val="031D45"/>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grpSp>
        <p:nvGrpSpPr>
          <p:cNvPr id="12" name="Gruppierung 11"/>
          <p:cNvGrpSpPr/>
          <p:nvPr userDrawn="1"/>
        </p:nvGrpSpPr>
        <p:grpSpPr>
          <a:xfrm>
            <a:off x="3779838" y="2409825"/>
            <a:ext cx="5400674" cy="1008063"/>
            <a:chOff x="3779838" y="2905125"/>
            <a:chExt cx="5400674" cy="1008063"/>
          </a:xfrm>
        </p:grpSpPr>
        <p:grpSp>
          <p:nvGrpSpPr>
            <p:cNvPr id="16" name="Gruppierung 15"/>
            <p:cNvGrpSpPr/>
            <p:nvPr userDrawn="1"/>
          </p:nvGrpSpPr>
          <p:grpSpPr>
            <a:xfrm>
              <a:off x="3779838" y="2905125"/>
              <a:ext cx="5400674" cy="1008063"/>
              <a:chOff x="3779838" y="2905125"/>
              <a:chExt cx="5400674" cy="1008063"/>
            </a:xfrm>
          </p:grpSpPr>
          <p:sp>
            <p:nvSpPr>
              <p:cNvPr id="18" name="Abgerundetes Rechteck 17"/>
              <p:cNvSpPr/>
              <p:nvPr userDrawn="1"/>
            </p:nvSpPr>
            <p:spPr bwMode="auto">
              <a:xfrm>
                <a:off x="8064896" y="2905125"/>
                <a:ext cx="1115616" cy="1008063"/>
              </a:xfrm>
              <a:prstGeom prst="roundRect">
                <a:avLst>
                  <a:gd name="adj" fmla="val 0"/>
                </a:avLst>
              </a:prstGeom>
              <a:gradFill flip="none" rotWithShape="1">
                <a:gsLst>
                  <a:gs pos="0">
                    <a:schemeClr val="bg2"/>
                  </a:gs>
                  <a:gs pos="100000">
                    <a:schemeClr val="bg1">
                      <a:lumMod val="95000"/>
                    </a:schemeClr>
                  </a:gs>
                </a:gsLst>
                <a:lin ang="16200000" scaled="0"/>
                <a:tileRect/>
              </a:gradFill>
              <a:ln w="9525" cap="flat" cmpd="sng" algn="ctr">
                <a:noFill/>
                <a:prstDash val="solid"/>
                <a:round/>
                <a:headEnd type="none" w="med" len="med"/>
                <a:tailEnd type="none" w="med" len="med"/>
              </a:ln>
              <a:effectLst/>
            </p:spPr>
            <p:txBody>
              <a:bodyPr wrap="none"/>
              <a:lstStyle/>
              <a:p>
                <a:pPr>
                  <a:defRPr/>
                </a:pPr>
                <a:endParaRPr lang="de-DE" dirty="0">
                  <a:latin typeface="Calibri"/>
                  <a:ea typeface="Geneva" charset="0"/>
                  <a:cs typeface="Geneva" charset="0"/>
                </a:endParaRPr>
              </a:p>
            </p:txBody>
          </p:sp>
          <p:sp>
            <p:nvSpPr>
              <p:cNvPr id="19" name="Abgerundetes Rechteck 18"/>
              <p:cNvSpPr/>
              <p:nvPr userDrawn="1"/>
            </p:nvSpPr>
            <p:spPr bwMode="auto">
              <a:xfrm>
                <a:off x="3779838" y="2905125"/>
                <a:ext cx="4680593" cy="1008063"/>
              </a:xfrm>
              <a:prstGeom prst="roundRect">
                <a:avLst>
                  <a:gd name="adj" fmla="val 4341"/>
                </a:avLst>
              </a:prstGeom>
              <a:gradFill flip="none" rotWithShape="1">
                <a:gsLst>
                  <a:gs pos="0">
                    <a:schemeClr val="bg2"/>
                  </a:gs>
                  <a:gs pos="100000">
                    <a:schemeClr val="bg1">
                      <a:lumMod val="95000"/>
                    </a:schemeClr>
                  </a:gs>
                </a:gsLst>
                <a:lin ang="16200000" scaled="0"/>
                <a:tileRect/>
              </a:gradFill>
              <a:ln w="9525" cap="flat" cmpd="sng" algn="ctr">
                <a:noFill/>
                <a:prstDash val="solid"/>
                <a:round/>
                <a:headEnd type="none" w="med" len="med"/>
                <a:tailEnd type="none" w="med" len="med"/>
              </a:ln>
              <a:effectLst/>
            </p:spPr>
            <p:txBody>
              <a:bodyPr wrap="none"/>
              <a:lstStyle/>
              <a:p>
                <a:pPr>
                  <a:defRPr/>
                </a:pPr>
                <a:endParaRPr lang="de-DE" dirty="0">
                  <a:latin typeface="Calibri"/>
                  <a:ea typeface="Geneva" charset="0"/>
                  <a:cs typeface="Geneva" charset="0"/>
                </a:endParaRPr>
              </a:p>
            </p:txBody>
          </p:sp>
        </p:grpSp>
        <p:pic>
          <p:nvPicPr>
            <p:cNvPr id="17" name="Bild 11"/>
            <p:cNvPicPr>
              <a:picLocks noChangeAspect="1"/>
            </p:cNvPicPr>
            <p:nvPr userDrawn="1"/>
          </p:nvPicPr>
          <p:blipFill>
            <a:blip r:embed="rId3" cstate="print">
              <a:extLst>
                <a:ext uri="{28A0092B-C50C-407E-A947-70E740481C1C}">
                  <a14:useLocalDpi xmlns="" xmlns:a14="http://schemas.microsoft.com/office/drawing/2010/main"/>
                </a:ext>
              </a:extLst>
            </a:blip>
            <a:srcRect/>
            <a:stretch>
              <a:fillRect/>
            </a:stretch>
          </p:blipFill>
          <p:spPr bwMode="auto">
            <a:xfrm>
              <a:off x="4067175" y="3119438"/>
              <a:ext cx="1998663"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92516" name="Rectangle 4"/>
          <p:cNvSpPr>
            <a:spLocks noGrp="1" noChangeArrowheads="1"/>
          </p:cNvSpPr>
          <p:nvPr userDrawn="1">
            <p:ph type="ctrTitle"/>
          </p:nvPr>
        </p:nvSpPr>
        <p:spPr>
          <a:xfrm>
            <a:off x="4064000" y="3686483"/>
            <a:ext cx="4540448" cy="950517"/>
          </a:xfrm>
        </p:spPr>
        <p:txBody>
          <a:bodyPr/>
          <a:lstStyle>
            <a:lvl1pPr>
              <a:defRPr sz="3400" b="0" i="0" spc="30">
                <a:solidFill>
                  <a:schemeClr val="bg1"/>
                </a:solidFill>
                <a:latin typeface="+mj-lt"/>
                <a:cs typeface="Cambria"/>
              </a:defRPr>
            </a:lvl1pPr>
          </a:lstStyle>
          <a:p>
            <a:r>
              <a:rPr lang="de-DE" dirty="0" smtClean="0"/>
              <a:t>Mastertitelformat bearbeiten</a:t>
            </a:r>
            <a:endParaRPr lang="de-DE" dirty="0"/>
          </a:p>
        </p:txBody>
      </p:sp>
      <p:sp>
        <p:nvSpPr>
          <p:cNvPr id="192517" name="Rectangle 5"/>
          <p:cNvSpPr>
            <a:spLocks noGrp="1" noChangeArrowheads="1"/>
          </p:cNvSpPr>
          <p:nvPr userDrawn="1">
            <p:ph type="subTitle" idx="1"/>
          </p:nvPr>
        </p:nvSpPr>
        <p:spPr>
          <a:xfrm>
            <a:off x="4064000" y="4871403"/>
            <a:ext cx="4540448" cy="287258"/>
          </a:xfrm>
        </p:spPr>
        <p:txBody>
          <a:bodyPr/>
          <a:lstStyle>
            <a:lvl1pPr marL="0" indent="0">
              <a:buFont typeface="Times" charset="0"/>
              <a:buNone/>
              <a:defRPr>
                <a:solidFill>
                  <a:schemeClr val="bg2">
                    <a:lumMod val="90000"/>
                  </a:schemeClr>
                </a:solidFill>
                <a:latin typeface="Calibri"/>
                <a:cs typeface="Calibri"/>
              </a:defRPr>
            </a:lvl1pPr>
          </a:lstStyle>
          <a:p>
            <a:r>
              <a:rPr lang="de-DE" dirty="0" smtClean="0"/>
              <a:t>Master-Untertitelformat bearbeiten</a:t>
            </a:r>
            <a:endParaRPr lang="de-DE" dirty="0"/>
          </a:p>
        </p:txBody>
      </p:sp>
    </p:spTree>
    <p:extLst>
      <p:ext uri="{BB962C8B-B14F-4D97-AF65-F5344CB8AC3E}">
        <p14:creationId xmlns="" xmlns:p14="http://schemas.microsoft.com/office/powerpoint/2010/main" val="3786391038"/>
      </p:ext>
    </p:extLst>
  </p:cSld>
  <p:clrMapOvr>
    <a:masterClrMapping/>
  </p:clrMapOvr>
  <p:transition spd="slow"/>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8013" cy="14335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7158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3_Titelfolie">
    <p:spTree>
      <p:nvGrpSpPr>
        <p:cNvPr id="1" name=""/>
        <p:cNvGrpSpPr/>
        <p:nvPr/>
      </p:nvGrpSpPr>
      <p:grpSpPr>
        <a:xfrm>
          <a:off x="0" y="0"/>
          <a:ext cx="0" cy="0"/>
          <a:chOff x="0" y="0"/>
          <a:chExt cx="0" cy="0"/>
        </a:xfrm>
      </p:grpSpPr>
      <p:sp>
        <p:nvSpPr>
          <p:cNvPr id="4" name="Rechteck 3"/>
          <p:cNvSpPr/>
          <p:nvPr/>
        </p:nvSpPr>
        <p:spPr bwMode="auto">
          <a:xfrm>
            <a:off x="0" y="0"/>
            <a:ext cx="9144000" cy="6858000"/>
          </a:xfrm>
          <a:prstGeom prst="rect">
            <a:avLst/>
          </a:prstGeom>
          <a:gradFill flip="none" rotWithShape="1">
            <a:gsLst>
              <a:gs pos="100000">
                <a:srgbClr val="0D4389"/>
              </a:gs>
              <a:gs pos="10000">
                <a:srgbClr val="031D45"/>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pic>
        <p:nvPicPr>
          <p:cNvPr id="5" name="Bild 4" descr="ppt_screen_Horse.gif"/>
          <p:cNvPicPr>
            <a:picLocks noChangeAspect="1"/>
          </p:cNvPicPr>
          <p:nvPr/>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sp>
        <p:nvSpPr>
          <p:cNvPr id="19" name="正方形/長方形 4"/>
          <p:cNvSpPr/>
          <p:nvPr userDrawn="1"/>
        </p:nvSpPr>
        <p:spPr>
          <a:xfrm>
            <a:off x="3776131" y="3405716"/>
            <a:ext cx="5365751" cy="3439584"/>
          </a:xfrm>
          <a:prstGeom prst="rect">
            <a:avLst/>
          </a:prstGeom>
          <a:gradFill flip="none" rotWithShape="1">
            <a:gsLst>
              <a:gs pos="44000">
                <a:schemeClr val="bg1"/>
              </a:gs>
              <a:gs pos="100000">
                <a:schemeClr val="bg1">
                  <a:alpha val="74000"/>
                </a:schemeClr>
              </a:gs>
            </a:gsLst>
            <a:lin ang="55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solidFill>
                <a:srgbClr val="000000"/>
              </a:solidFill>
            </a:endParaRPr>
          </a:p>
        </p:txBody>
      </p:sp>
      <p:grpSp>
        <p:nvGrpSpPr>
          <p:cNvPr id="2" name="Gruppierung 1"/>
          <p:cNvGrpSpPr/>
          <p:nvPr userDrawn="1"/>
        </p:nvGrpSpPr>
        <p:grpSpPr>
          <a:xfrm>
            <a:off x="3776663" y="2420937"/>
            <a:ext cx="5367337" cy="1008063"/>
            <a:chOff x="3776663" y="2905125"/>
            <a:chExt cx="5367337" cy="1008063"/>
          </a:xfrm>
        </p:grpSpPr>
        <p:sp>
          <p:nvSpPr>
            <p:cNvPr id="14" name="Abgerundetes Rechteck 13"/>
            <p:cNvSpPr/>
            <p:nvPr userDrawn="1"/>
          </p:nvSpPr>
          <p:spPr bwMode="auto">
            <a:xfrm>
              <a:off x="3776663" y="2905125"/>
              <a:ext cx="4732337" cy="1008063"/>
            </a:xfrm>
            <a:prstGeom prst="roundRect">
              <a:avLst>
                <a:gd name="adj" fmla="val 4341"/>
              </a:avLst>
            </a:prstGeom>
            <a:gradFill flip="none" rotWithShape="1">
              <a:gsLst>
                <a:gs pos="0">
                  <a:schemeClr val="bg2"/>
                </a:gs>
                <a:gs pos="100000">
                  <a:schemeClr val="bg1">
                    <a:lumMod val="95000"/>
                  </a:schemeClr>
                </a:gs>
              </a:gsLst>
              <a:lin ang="16200000" scaled="0"/>
              <a:tileRect/>
            </a:gradFill>
            <a:ln w="9525" cap="flat" cmpd="sng" algn="ctr">
              <a:noFill/>
              <a:prstDash val="solid"/>
              <a:round/>
              <a:headEnd type="none" w="med" len="med"/>
              <a:tailEnd type="none" w="med" len="med"/>
            </a:ln>
            <a:effectLst/>
          </p:spPr>
          <p:txBody>
            <a:bodyPr wrap="none"/>
            <a:lstStyle/>
            <a:p>
              <a:pPr>
                <a:defRPr/>
              </a:pPr>
              <a:endParaRPr lang="de-DE" dirty="0">
                <a:latin typeface="Calibri"/>
                <a:ea typeface="Geneva" charset="0"/>
                <a:cs typeface="Geneva" charset="0"/>
              </a:endParaRPr>
            </a:p>
          </p:txBody>
        </p:sp>
        <p:sp>
          <p:nvSpPr>
            <p:cNvPr id="15" name="Abgerundetes Rechteck 14"/>
            <p:cNvSpPr/>
            <p:nvPr userDrawn="1"/>
          </p:nvSpPr>
          <p:spPr bwMode="auto">
            <a:xfrm>
              <a:off x="8085138" y="2905125"/>
              <a:ext cx="1058862" cy="1008063"/>
            </a:xfrm>
            <a:prstGeom prst="roundRect">
              <a:avLst>
                <a:gd name="adj" fmla="val 0"/>
              </a:avLst>
            </a:prstGeom>
            <a:gradFill flip="none" rotWithShape="1">
              <a:gsLst>
                <a:gs pos="0">
                  <a:schemeClr val="bg2"/>
                </a:gs>
                <a:gs pos="100000">
                  <a:schemeClr val="bg1">
                    <a:lumMod val="95000"/>
                  </a:schemeClr>
                </a:gs>
              </a:gsLst>
              <a:lin ang="16200000" scaled="0"/>
              <a:tileRect/>
            </a:gradFill>
            <a:ln w="9525" cap="flat" cmpd="sng" algn="ctr">
              <a:noFill/>
              <a:prstDash val="solid"/>
              <a:round/>
              <a:headEnd type="none" w="med" len="med"/>
              <a:tailEnd type="none" w="med" len="med"/>
            </a:ln>
            <a:effectLst/>
          </p:spPr>
          <p:txBody>
            <a:bodyPr wrap="none"/>
            <a:lstStyle/>
            <a:p>
              <a:pPr>
                <a:defRPr/>
              </a:pPr>
              <a:endParaRPr lang="de-DE" dirty="0">
                <a:latin typeface="Calibri"/>
                <a:ea typeface="Geneva" charset="0"/>
                <a:cs typeface="Geneva" charset="0"/>
              </a:endParaRPr>
            </a:p>
          </p:txBody>
        </p:sp>
      </p:grpSp>
      <p:pic>
        <p:nvPicPr>
          <p:cNvPr id="13" name="Bild 11"/>
          <p:cNvPicPr>
            <a:picLocks noChangeAspect="1"/>
          </p:cNvPicPr>
          <p:nvPr userDrawn="1"/>
        </p:nvPicPr>
        <p:blipFill>
          <a:blip r:embed="rId3" cstate="print">
            <a:extLst>
              <a:ext uri="{28A0092B-C50C-407E-A947-70E740481C1C}">
                <a14:useLocalDpi xmlns="" xmlns:a14="http://schemas.microsoft.com/office/drawing/2010/main"/>
              </a:ext>
            </a:extLst>
          </a:blip>
          <a:srcRect/>
          <a:stretch>
            <a:fillRect/>
          </a:stretch>
        </p:blipFill>
        <p:spPr bwMode="auto">
          <a:xfrm>
            <a:off x="4064000" y="2635250"/>
            <a:ext cx="1998663"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2516" name="Rectangle 4"/>
          <p:cNvSpPr>
            <a:spLocks noGrp="1" noChangeArrowheads="1"/>
          </p:cNvSpPr>
          <p:nvPr userDrawn="1">
            <p:ph type="ctrTitle"/>
          </p:nvPr>
        </p:nvSpPr>
        <p:spPr>
          <a:xfrm>
            <a:off x="4064000" y="3686483"/>
            <a:ext cx="4540448" cy="950517"/>
          </a:xfrm>
        </p:spPr>
        <p:txBody>
          <a:bodyPr/>
          <a:lstStyle>
            <a:lvl1pPr>
              <a:defRPr sz="3400" b="0" i="0" spc="30">
                <a:solidFill>
                  <a:schemeClr val="bg1"/>
                </a:solidFill>
                <a:latin typeface="+mj-lt"/>
                <a:cs typeface="Cambria"/>
              </a:defRPr>
            </a:lvl1pPr>
          </a:lstStyle>
          <a:p>
            <a:r>
              <a:rPr lang="de-DE" dirty="0" smtClean="0"/>
              <a:t>Mastertitelformat bearbeiten</a:t>
            </a:r>
            <a:endParaRPr lang="de-DE" dirty="0"/>
          </a:p>
        </p:txBody>
      </p:sp>
      <p:sp>
        <p:nvSpPr>
          <p:cNvPr id="192517" name="Rectangle 5"/>
          <p:cNvSpPr>
            <a:spLocks noGrp="1" noChangeArrowheads="1"/>
          </p:cNvSpPr>
          <p:nvPr userDrawn="1">
            <p:ph type="subTitle" idx="1"/>
          </p:nvPr>
        </p:nvSpPr>
        <p:spPr>
          <a:xfrm>
            <a:off x="4064000" y="4871403"/>
            <a:ext cx="4540448" cy="287258"/>
          </a:xfrm>
        </p:spPr>
        <p:txBody>
          <a:bodyPr/>
          <a:lstStyle>
            <a:lvl1pPr marL="0" indent="0">
              <a:buFont typeface="Times" charset="0"/>
              <a:buNone/>
              <a:defRPr>
                <a:solidFill>
                  <a:schemeClr val="bg2">
                    <a:lumMod val="90000"/>
                  </a:schemeClr>
                </a:solidFill>
                <a:latin typeface="Calibri"/>
                <a:cs typeface="Calibri"/>
              </a:defRPr>
            </a:lvl1pPr>
          </a:lstStyle>
          <a:p>
            <a:r>
              <a:rPr lang="de-DE" dirty="0" smtClean="0"/>
              <a:t>Master-Untertitelformat bearbeiten</a:t>
            </a:r>
            <a:endParaRPr lang="de-DE" dirty="0"/>
          </a:p>
        </p:txBody>
      </p:sp>
    </p:spTree>
    <p:extLst>
      <p:ext uri="{BB962C8B-B14F-4D97-AF65-F5344CB8AC3E}">
        <p14:creationId xmlns="" xmlns:p14="http://schemas.microsoft.com/office/powerpoint/2010/main" val="293869509"/>
      </p:ext>
    </p:extLst>
  </p:cSld>
  <p:clrMapOvr>
    <a:masterClrMapping/>
  </p:clrMapOvr>
  <p:transition spd="slow"/>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6" name="Rechteck 5"/>
          <p:cNvSpPr/>
          <p:nvPr userDrawn="1"/>
        </p:nvSpPr>
        <p:spPr bwMode="auto">
          <a:xfrm>
            <a:off x="0" y="0"/>
            <a:ext cx="9180000" cy="6912000"/>
          </a:xfrm>
          <a:prstGeom prst="rect">
            <a:avLst/>
          </a:prstGeom>
          <a:gradFill flip="none" rotWithShape="1">
            <a:gsLst>
              <a:gs pos="100000">
                <a:srgbClr val="0D4389"/>
              </a:gs>
              <a:gs pos="10000">
                <a:srgbClr val="031D45"/>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pic>
        <p:nvPicPr>
          <p:cNvPr id="7" name="Bild 6"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sp>
        <p:nvSpPr>
          <p:cNvPr id="192516" name="Rectangle 4"/>
          <p:cNvSpPr>
            <a:spLocks noGrp="1" noChangeArrowheads="1"/>
          </p:cNvSpPr>
          <p:nvPr userDrawn="1">
            <p:ph type="ctrTitle"/>
          </p:nvPr>
        </p:nvSpPr>
        <p:spPr>
          <a:xfrm>
            <a:off x="4064000" y="2600325"/>
            <a:ext cx="4540448" cy="950517"/>
          </a:xfrm>
        </p:spPr>
        <p:txBody>
          <a:bodyPr/>
          <a:lstStyle>
            <a:lvl1pPr>
              <a:defRPr sz="3400" b="0" i="0" spc="30">
                <a:solidFill>
                  <a:schemeClr val="bg1"/>
                </a:solidFill>
                <a:latin typeface="+mj-lt"/>
                <a:cs typeface="Cambria"/>
              </a:defRPr>
            </a:lvl1pPr>
          </a:lstStyle>
          <a:p>
            <a:r>
              <a:rPr lang="de-DE" dirty="0" smtClean="0"/>
              <a:t>Mastertitelformat bearbeiten</a:t>
            </a:r>
            <a:endParaRPr lang="de-DE" dirty="0"/>
          </a:p>
        </p:txBody>
      </p:sp>
      <p:sp>
        <p:nvSpPr>
          <p:cNvPr id="192517" name="Rectangle 5"/>
          <p:cNvSpPr>
            <a:spLocks noGrp="1" noChangeArrowheads="1"/>
          </p:cNvSpPr>
          <p:nvPr userDrawn="1">
            <p:ph type="subTitle" idx="1"/>
          </p:nvPr>
        </p:nvSpPr>
        <p:spPr>
          <a:xfrm>
            <a:off x="4064000" y="3785245"/>
            <a:ext cx="4540448" cy="287258"/>
          </a:xfrm>
        </p:spPr>
        <p:txBody>
          <a:bodyPr/>
          <a:lstStyle>
            <a:lvl1pPr marL="0" indent="0">
              <a:buFont typeface="Times" charset="0"/>
              <a:buNone/>
              <a:defRPr>
                <a:solidFill>
                  <a:schemeClr val="bg2">
                    <a:lumMod val="90000"/>
                  </a:schemeClr>
                </a:solidFill>
                <a:latin typeface="Calibri"/>
                <a:cs typeface="Calibri"/>
              </a:defRPr>
            </a:lvl1pPr>
          </a:lstStyle>
          <a:p>
            <a:r>
              <a:rPr lang="de-DE" dirty="0" smtClean="0"/>
              <a:t>Master-Untertitelformat bearbeiten</a:t>
            </a:r>
            <a:endParaRPr lang="de-DE" dirty="0"/>
          </a:p>
        </p:txBody>
      </p:sp>
    </p:spTree>
    <p:extLst>
      <p:ext uri="{BB962C8B-B14F-4D97-AF65-F5344CB8AC3E}">
        <p14:creationId xmlns="" xmlns:p14="http://schemas.microsoft.com/office/powerpoint/2010/main" val="2324572850"/>
      </p:ext>
    </p:extLst>
  </p:cSld>
  <p:clrMapOvr>
    <a:masterClrMapping/>
  </p:clrMapOvr>
  <p:transition spd="slow"/>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5463" y="1439863"/>
            <a:ext cx="8062912" cy="1862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Tree>
    <p:extLst>
      <p:ext uri="{BB962C8B-B14F-4D97-AF65-F5344CB8AC3E}">
        <p14:creationId xmlns="" xmlns:p14="http://schemas.microsoft.com/office/powerpoint/2010/main" val="2167535201"/>
      </p:ext>
    </p:extLst>
  </p:cSld>
  <p:clrMapOvr>
    <a:masterClrMapping/>
  </p:clrMapOvr>
  <p:transition spd="slow"/>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Rechteck 1"/>
          <p:cNvSpPr/>
          <p:nvPr userDrawn="1"/>
        </p:nvSpPr>
        <p:spPr bwMode="auto">
          <a:xfrm>
            <a:off x="0" y="635000"/>
            <a:ext cx="9144000" cy="6223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sp>
        <p:nvSpPr>
          <p:cNvPr id="9" name="Rectangle 6"/>
          <p:cNvSpPr>
            <a:spLocks noGrp="1" noChangeArrowheads="1"/>
          </p:cNvSpPr>
          <p:nvPr>
            <p:ph idx="11"/>
          </p:nvPr>
        </p:nvSpPr>
        <p:spPr bwMode="auto">
          <a:xfrm>
            <a:off x="525463" y="1439863"/>
            <a:ext cx="8062912" cy="1862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Tree>
    <p:extLst>
      <p:ext uri="{BB962C8B-B14F-4D97-AF65-F5344CB8AC3E}">
        <p14:creationId xmlns="" xmlns:p14="http://schemas.microsoft.com/office/powerpoint/2010/main" val="499037301"/>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
        <p:nvSpPr>
          <p:cNvPr id="5" name="Rechteck 4"/>
          <p:cNvSpPr/>
          <p:nvPr userDrawn="1"/>
        </p:nvSpPr>
        <p:spPr bwMode="auto">
          <a:xfrm>
            <a:off x="527050" y="1382714"/>
            <a:ext cx="8137525" cy="5080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sp>
        <p:nvSpPr>
          <p:cNvPr id="20" name="Rectangle 6"/>
          <p:cNvSpPr>
            <a:spLocks noGrp="1" noChangeArrowheads="1"/>
          </p:cNvSpPr>
          <p:nvPr>
            <p:ph idx="11"/>
          </p:nvPr>
        </p:nvSpPr>
        <p:spPr bwMode="auto">
          <a:xfrm>
            <a:off x="748983" y="1490400"/>
            <a:ext cx="7704137" cy="4798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indent="0">
              <a:buNone/>
              <a:defRPr/>
            </a:lvl1pPr>
            <a:lvl2pPr marL="184150" indent="0">
              <a:buNone/>
              <a:defRPr/>
            </a:lvl2pPr>
            <a:lvl3pPr marL="357187" indent="0">
              <a:buNone/>
              <a:defRPr/>
            </a:lvl3pPr>
            <a:lvl4pPr marL="542925" indent="0">
              <a:buNone/>
              <a:defRPr/>
            </a:lvl4pPr>
            <a:lvl5pPr marL="715963" indent="0">
              <a:buNone/>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 xmlns:p14="http://schemas.microsoft.com/office/powerpoint/2010/main" val="922159260"/>
      </p:ext>
    </p:extLst>
  </p:cSld>
  <p:clrMapOvr>
    <a:masterClrMapping/>
  </p:clrMapOvr>
  <p:transition spd="slow"/>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25463" y="1447804"/>
            <a:ext cx="3974529" cy="292095"/>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Mastertextformat bearbeiten</a:t>
            </a:r>
          </a:p>
        </p:txBody>
      </p:sp>
      <p:sp>
        <p:nvSpPr>
          <p:cNvPr id="4" name="Inhaltsplatzhalter 3"/>
          <p:cNvSpPr>
            <a:spLocks noGrp="1"/>
          </p:cNvSpPr>
          <p:nvPr>
            <p:ph sz="half" idx="2"/>
          </p:nvPr>
        </p:nvSpPr>
        <p:spPr>
          <a:xfrm>
            <a:off x="525464" y="1879605"/>
            <a:ext cx="3971924" cy="2132892"/>
          </a:xfrm>
        </p:spPr>
        <p:txBody>
          <a:bodyPr/>
          <a:lstStyle>
            <a:lvl1pPr marL="184150" indent="-184150">
              <a:buClr>
                <a:schemeClr val="tx2">
                  <a:lumMod val="75000"/>
                  <a:lumOff val="25000"/>
                </a:schemeClr>
              </a:buClr>
              <a:buFont typeface="Arial"/>
              <a:buChar char="•"/>
              <a:defRPr sz="2100"/>
            </a:lvl1pPr>
            <a:lvl2pPr marL="357188" indent="-173038">
              <a:buClr>
                <a:schemeClr val="tx2">
                  <a:lumMod val="75000"/>
                  <a:lumOff val="25000"/>
                </a:schemeClr>
              </a:buClr>
              <a:buFont typeface="Arial"/>
              <a:buChar char="•"/>
              <a:defRPr sz="2100"/>
            </a:lvl2pPr>
            <a:lvl3pPr marL="542925" indent="-185738">
              <a:buClr>
                <a:schemeClr val="tx2">
                  <a:lumMod val="75000"/>
                  <a:lumOff val="25000"/>
                </a:schemeClr>
              </a:buClr>
              <a:buFont typeface="Arial"/>
              <a:buChar char="•"/>
              <a:defRPr sz="2100"/>
            </a:lvl3pPr>
            <a:lvl4pPr marL="715963" indent="-173038">
              <a:buClr>
                <a:schemeClr val="tx2">
                  <a:lumMod val="75000"/>
                  <a:lumOff val="25000"/>
                </a:schemeClr>
              </a:buClr>
              <a:buFont typeface="Arial"/>
              <a:buChar char="•"/>
              <a:defRPr sz="2100"/>
            </a:lvl4pPr>
            <a:lvl5pPr marL="900113" indent="-184150">
              <a:buClr>
                <a:schemeClr val="tx2">
                  <a:lumMod val="75000"/>
                  <a:lumOff val="25000"/>
                </a:schemeClr>
              </a:buClr>
              <a:buFont typeface="Arial"/>
              <a:buChar char="•"/>
              <a:defRPr sz="21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05337" y="1446644"/>
            <a:ext cx="3983037"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7"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
        <p:nvSpPr>
          <p:cNvPr id="10" name="Inhaltsplatzhalter 3"/>
          <p:cNvSpPr>
            <a:spLocks noGrp="1"/>
          </p:cNvSpPr>
          <p:nvPr>
            <p:ph sz="half" idx="10"/>
          </p:nvPr>
        </p:nvSpPr>
        <p:spPr>
          <a:xfrm>
            <a:off x="4589464" y="1879605"/>
            <a:ext cx="3971924" cy="2132892"/>
          </a:xfrm>
        </p:spPr>
        <p:txBody>
          <a:bodyPr/>
          <a:lstStyle>
            <a:lvl1pPr marL="184150" indent="-184150">
              <a:buClr>
                <a:schemeClr val="tx2">
                  <a:lumMod val="75000"/>
                  <a:lumOff val="25000"/>
                </a:schemeClr>
              </a:buClr>
              <a:buFont typeface="Arial"/>
              <a:buChar char="•"/>
              <a:defRPr sz="2100"/>
            </a:lvl1pPr>
            <a:lvl2pPr marL="357188" indent="-173038">
              <a:buClr>
                <a:schemeClr val="tx2">
                  <a:lumMod val="75000"/>
                  <a:lumOff val="25000"/>
                </a:schemeClr>
              </a:buClr>
              <a:buFont typeface="Arial"/>
              <a:buChar char="•"/>
              <a:defRPr sz="2100"/>
            </a:lvl2pPr>
            <a:lvl3pPr marL="542925" indent="-185738">
              <a:buClr>
                <a:schemeClr val="tx2">
                  <a:lumMod val="75000"/>
                  <a:lumOff val="25000"/>
                </a:schemeClr>
              </a:buClr>
              <a:buFont typeface="Arial"/>
              <a:buChar char="•"/>
              <a:defRPr sz="2100"/>
            </a:lvl3pPr>
            <a:lvl4pPr marL="715963" indent="-173038">
              <a:buClr>
                <a:schemeClr val="tx2">
                  <a:lumMod val="75000"/>
                  <a:lumOff val="25000"/>
                </a:schemeClr>
              </a:buClr>
              <a:buFont typeface="Arial"/>
              <a:buChar char="•"/>
              <a:defRPr sz="2100"/>
            </a:lvl4pPr>
            <a:lvl5pPr marL="900113" indent="-184150">
              <a:buClr>
                <a:schemeClr val="tx2">
                  <a:lumMod val="75000"/>
                  <a:lumOff val="25000"/>
                </a:schemeClr>
              </a:buClr>
              <a:buFont typeface="Arial"/>
              <a:buChar char="•"/>
              <a:defRPr sz="2100"/>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 xmlns:p14="http://schemas.microsoft.com/office/powerpoint/2010/main" val="1694478767"/>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4" name="Rechteck 3"/>
          <p:cNvSpPr/>
          <p:nvPr/>
        </p:nvSpPr>
        <p:spPr bwMode="auto">
          <a:xfrm>
            <a:off x="0" y="656167"/>
            <a:ext cx="9144000" cy="6201833"/>
          </a:xfrm>
          <a:prstGeom prst="rect">
            <a:avLst/>
          </a:prstGeom>
          <a:solidFill>
            <a:schemeClr val="bg2"/>
          </a:soli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sp>
        <p:nvSpPr>
          <p:cNvPr id="192516" name="Rectangle 4"/>
          <p:cNvSpPr>
            <a:spLocks noGrp="1" noChangeArrowheads="1"/>
          </p:cNvSpPr>
          <p:nvPr userDrawn="1">
            <p:ph type="ctrTitle"/>
          </p:nvPr>
        </p:nvSpPr>
        <p:spPr>
          <a:xfrm>
            <a:off x="4064000" y="2600325"/>
            <a:ext cx="4540448" cy="950517"/>
          </a:xfrm>
        </p:spPr>
        <p:txBody>
          <a:bodyPr/>
          <a:lstStyle>
            <a:lvl1pPr>
              <a:defRPr sz="3400" b="0" i="0" spc="30">
                <a:solidFill>
                  <a:srgbClr val="0D4389"/>
                </a:solidFill>
                <a:latin typeface="+mj-lt"/>
                <a:cs typeface="Cambria"/>
              </a:defRPr>
            </a:lvl1pPr>
          </a:lstStyle>
          <a:p>
            <a:r>
              <a:rPr lang="de-DE" dirty="0" smtClean="0"/>
              <a:t>Mastertitelformat bearbeiten</a:t>
            </a:r>
            <a:endParaRPr lang="de-DE" dirty="0"/>
          </a:p>
        </p:txBody>
      </p:sp>
      <p:sp>
        <p:nvSpPr>
          <p:cNvPr id="192517" name="Rectangle 5"/>
          <p:cNvSpPr>
            <a:spLocks noGrp="1" noChangeArrowheads="1"/>
          </p:cNvSpPr>
          <p:nvPr userDrawn="1">
            <p:ph type="subTitle" idx="1"/>
          </p:nvPr>
        </p:nvSpPr>
        <p:spPr>
          <a:xfrm>
            <a:off x="4064000" y="3785245"/>
            <a:ext cx="4540448" cy="323165"/>
          </a:xfrm>
        </p:spPr>
        <p:txBody>
          <a:bodyPr/>
          <a:lstStyle>
            <a:lvl1pPr marL="0" indent="0">
              <a:buFont typeface="Times" charset="0"/>
              <a:buNone/>
              <a:defRPr>
                <a:solidFill>
                  <a:srgbClr val="0D4389"/>
                </a:solidFill>
                <a:latin typeface="Calibri"/>
                <a:cs typeface="Calibri"/>
              </a:defRPr>
            </a:lvl1pPr>
          </a:lstStyle>
          <a:p>
            <a:r>
              <a:rPr lang="de-DE" dirty="0" smtClean="0"/>
              <a:t>Master-Untertitelformat bearbeiten</a:t>
            </a:r>
            <a:endParaRPr lang="de-DE" dirty="0"/>
          </a:p>
        </p:txBody>
      </p:sp>
      <p:sp>
        <p:nvSpPr>
          <p:cNvPr id="6" name="Abgerundetes Rechteck 5"/>
          <p:cNvSpPr/>
          <p:nvPr userDrawn="1"/>
        </p:nvSpPr>
        <p:spPr bwMode="auto">
          <a:xfrm>
            <a:off x="0" y="-1588"/>
            <a:ext cx="9144000" cy="612776"/>
          </a:xfrm>
          <a:prstGeom prst="roundRect">
            <a:avLst>
              <a:gd name="adj" fmla="val 3210"/>
            </a:avLst>
          </a:prstGeom>
          <a:gradFill flip="none" rotWithShape="1">
            <a:gsLst>
              <a:gs pos="0">
                <a:schemeClr val="bg2">
                  <a:lumMod val="90000"/>
                  <a:alpha val="60000"/>
                </a:schemeClr>
              </a:gs>
              <a:gs pos="100000">
                <a:schemeClr val="bg2">
                  <a:alpha val="75000"/>
                </a:schemeClr>
              </a:gs>
            </a:gsLst>
            <a:lin ang="16200000" scaled="0"/>
            <a:tileRect/>
          </a:gradFill>
          <a:ln w="9525" cap="flat" cmpd="sng" algn="ctr">
            <a:noFill/>
            <a:prstDash val="solid"/>
            <a:round/>
            <a:headEnd type="none" w="med" len="med"/>
            <a:tailEnd type="none" w="med" len="med"/>
          </a:ln>
          <a:effectLst/>
        </p:spPr>
        <p:txBody>
          <a:bodyPr wrap="none"/>
          <a:lstStyle/>
          <a:p>
            <a:pPr>
              <a:defRPr/>
            </a:pPr>
            <a:endParaRPr lang="de-DE" dirty="0">
              <a:latin typeface="Calibri"/>
              <a:ea typeface="Geneva" charset="0"/>
              <a:cs typeface="Geneva" charset="0"/>
            </a:endParaRPr>
          </a:p>
        </p:txBody>
      </p:sp>
      <p:sp>
        <p:nvSpPr>
          <p:cNvPr id="7" name="Rectangle 8"/>
          <p:cNvSpPr>
            <a:spLocks noChangeArrowheads="1"/>
          </p:cNvSpPr>
          <p:nvPr userDrawn="1"/>
        </p:nvSpPr>
        <p:spPr bwMode="auto">
          <a:xfrm>
            <a:off x="711648" y="219075"/>
            <a:ext cx="2592387" cy="20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180000" rIns="0" bIns="36000" anchor="ctr"/>
          <a:lstStyle/>
          <a:p>
            <a:pPr algn="l">
              <a:spcBef>
                <a:spcPct val="0"/>
              </a:spcBef>
            </a:pPr>
            <a:r>
              <a:rPr lang="de-DE" sz="900" dirty="0" smtClean="0">
                <a:solidFill>
                  <a:srgbClr val="A6A6A6"/>
                </a:solidFill>
                <a:latin typeface="Calibri" charset="0"/>
                <a:cs typeface="Calibri" charset="0"/>
              </a:rPr>
              <a:t>PowerPoint Master| </a:t>
            </a:r>
            <a:fld id="{B5A4B274-AD58-2347-8678-D7B007E79C7B}" type="datetime1">
              <a:rPr lang="de-DE" sz="900">
                <a:solidFill>
                  <a:srgbClr val="A6A6A6"/>
                </a:solidFill>
                <a:latin typeface="Calibri" charset="0"/>
                <a:cs typeface="Calibri" charset="0"/>
              </a:rPr>
              <a:pPr algn="l">
                <a:spcBef>
                  <a:spcPct val="0"/>
                </a:spcBef>
              </a:pPr>
              <a:t>10.05.2015</a:t>
            </a:fld>
            <a:r>
              <a:rPr lang="de-DE" sz="900" dirty="0">
                <a:solidFill>
                  <a:srgbClr val="A6A6A6"/>
                </a:solidFill>
                <a:latin typeface="Calibri" charset="0"/>
                <a:cs typeface="Calibri" charset="0"/>
              </a:rPr>
              <a:t> | </a:t>
            </a:r>
            <a:fld id="{DB40074F-CE59-814C-BC1F-92E34FF4DF4C}" type="slidenum">
              <a:rPr lang="de-DE" sz="900">
                <a:solidFill>
                  <a:srgbClr val="A6A6A6"/>
                </a:solidFill>
                <a:latin typeface="Calibri" charset="0"/>
                <a:cs typeface="Calibri" charset="0"/>
              </a:rPr>
              <a:pPr algn="l">
                <a:spcBef>
                  <a:spcPct val="0"/>
                </a:spcBef>
              </a:pPr>
              <a:t>‹#›</a:t>
            </a:fld>
            <a:endParaRPr lang="de-DE" sz="900" dirty="0">
              <a:solidFill>
                <a:srgbClr val="A6A6A6"/>
              </a:solidFill>
              <a:latin typeface="Calibri" charset="0"/>
              <a:cs typeface="Calibri" charset="0"/>
            </a:endParaRPr>
          </a:p>
          <a:p>
            <a:pPr algn="l">
              <a:spcBef>
                <a:spcPct val="0"/>
              </a:spcBef>
            </a:pPr>
            <a:endParaRPr lang="de-DE" sz="900" b="1" dirty="0">
              <a:latin typeface="Calibri" charset="0"/>
              <a:ea typeface="Geneva" charset="0"/>
              <a:cs typeface="Geneva" charset="0"/>
            </a:endParaRPr>
          </a:p>
        </p:txBody>
      </p:sp>
      <p:pic>
        <p:nvPicPr>
          <p:cNvPr id="8" name="Bild 11"/>
          <p:cNvPicPr>
            <a:picLocks noChangeAspect="1"/>
          </p:cNvPicPr>
          <p:nvPr userDrawn="1"/>
        </p:nvPicPr>
        <p:blipFill>
          <a:blip r:embed="rId2" cstate="print">
            <a:extLst>
              <a:ext uri="{28A0092B-C50C-407E-A947-70E740481C1C}">
                <a14:useLocalDpi xmlns="" xmlns:a14="http://schemas.microsoft.com/office/drawing/2010/main"/>
              </a:ext>
            </a:extLst>
          </a:blip>
          <a:srcRect/>
          <a:stretch>
            <a:fillRect/>
          </a:stretch>
        </p:blipFill>
        <p:spPr bwMode="auto">
          <a:xfrm>
            <a:off x="7626588" y="150813"/>
            <a:ext cx="1016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Gerade Verbindung 8"/>
          <p:cNvCxnSpPr/>
          <p:nvPr userDrawn="1"/>
        </p:nvCxnSpPr>
        <p:spPr bwMode="auto">
          <a:xfrm>
            <a:off x="7345896"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sp>
        <p:nvSpPr>
          <p:cNvPr id="10" name="Abgerundetes Rechteck 9"/>
          <p:cNvSpPr/>
          <p:nvPr userDrawn="1"/>
        </p:nvSpPr>
        <p:spPr bwMode="auto">
          <a:xfrm rot="21540000">
            <a:off x="529625" y="-1197"/>
            <a:ext cx="64924" cy="406457"/>
          </a:xfrm>
          <a:prstGeom prst="roundRect">
            <a:avLst>
              <a:gd name="adj" fmla="val 17739"/>
            </a:avLst>
          </a:prstGeom>
          <a:gradFill flip="none" rotWithShape="1">
            <a:gsLst>
              <a:gs pos="0">
                <a:schemeClr val="tx2">
                  <a:lumMod val="75000"/>
                  <a:lumOff val="25000"/>
                </a:schemeClr>
              </a:gs>
              <a:gs pos="84000">
                <a:schemeClr val="tx2">
                  <a:lumMod val="90000"/>
                  <a:lumOff val="10000"/>
                </a:schemeClr>
              </a:gs>
            </a:gsLst>
            <a:lin ang="6840000" scaled="0"/>
            <a:tileRect/>
          </a:gradFill>
          <a:ln w="9525" cap="flat" cmpd="sng" algn="ctr">
            <a:noFill/>
            <a:prstDash val="solid"/>
            <a:round/>
            <a:headEnd type="none" w="med" len="med"/>
            <a:tailEnd type="none" w="med" len="med"/>
          </a:ln>
          <a:effectLst/>
        </p:spPr>
        <p:txBody>
          <a:bodyPr wrap="square">
            <a:spAutoFit/>
          </a:bodyPr>
          <a:lstStyle/>
          <a:p>
            <a:pPr>
              <a:defRPr/>
            </a:pPr>
            <a:endParaRPr lang="de-DE" dirty="0">
              <a:latin typeface="Calibri"/>
              <a:ea typeface="Geneva" charset="0"/>
              <a:cs typeface="Geneva" charset="0"/>
            </a:endParaRPr>
          </a:p>
        </p:txBody>
      </p:sp>
      <p:sp>
        <p:nvSpPr>
          <p:cNvPr id="11" name="Titel 1"/>
          <p:cNvSpPr txBox="1">
            <a:spLocks/>
          </p:cNvSpPr>
          <p:nvPr userDrawn="1"/>
        </p:nvSpPr>
        <p:spPr bwMode="auto">
          <a:xfrm>
            <a:off x="2258219" y="1197620"/>
            <a:ext cx="1341438" cy="2821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sz="2100" b="1">
                <a:solidFill>
                  <a:schemeClr val="tx1"/>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pPr algn="r"/>
            <a:r>
              <a:rPr lang="de-DE" sz="20000" b="0" dirty="0" smtClean="0">
                <a:solidFill>
                  <a:schemeClr val="accent2"/>
                </a:solidFill>
              </a:rPr>
              <a:t>?</a:t>
            </a:r>
            <a:endParaRPr lang="de-DE" sz="20000" b="0" dirty="0">
              <a:solidFill>
                <a:schemeClr val="accent2"/>
              </a:solidFill>
            </a:endParaRPr>
          </a:p>
        </p:txBody>
      </p:sp>
    </p:spTree>
    <p:extLst>
      <p:ext uri="{BB962C8B-B14F-4D97-AF65-F5344CB8AC3E}">
        <p14:creationId xmlns="" xmlns:p14="http://schemas.microsoft.com/office/powerpoint/2010/main" val="2416462070"/>
      </p:ext>
    </p:extLst>
  </p:cSld>
  <p:clrMapOvr>
    <a:masterClrMapping/>
  </p:clrMapOvr>
  <p:transition spd="slow"/>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Tree>
    <p:extLst>
      <p:ext uri="{BB962C8B-B14F-4D97-AF65-F5344CB8AC3E}">
        <p14:creationId xmlns="" xmlns:p14="http://schemas.microsoft.com/office/powerpoint/2010/main" val="1911312008"/>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2" name="Tabelle 1"/>
          <p:cNvGraphicFramePr>
            <a:graphicFrameLocks noGrp="1"/>
          </p:cNvGraphicFramePr>
          <p:nvPr userDrawn="1">
            <p:extLst>
              <p:ext uri="{D42A27DB-BD31-4B8C-83A1-F6EECF244321}">
                <p14:modId xmlns="" xmlns:p14="http://schemas.microsoft.com/office/powerpoint/2010/main" val="98685488"/>
              </p:ext>
            </p:extLst>
          </p:nvPr>
        </p:nvGraphicFramePr>
        <p:xfrm>
          <a:off x="527050" y="1512888"/>
          <a:ext cx="8115300" cy="4680804"/>
        </p:xfrm>
        <a:graphic>
          <a:graphicData uri="http://schemas.openxmlformats.org/drawingml/2006/table">
            <a:tbl>
              <a:tblPr firstRow="1" bandRow="1">
                <a:tableStyleId>{2D5ABB26-0587-4C30-8999-92F81FD0307C}</a:tableStyleId>
              </a:tblPr>
              <a:tblGrid>
                <a:gridCol w="4057650"/>
                <a:gridCol w="4057650"/>
              </a:tblGrid>
              <a:tr h="1170201">
                <a:tc>
                  <a:txBody>
                    <a:bodyPr/>
                    <a:lstStyle/>
                    <a:p>
                      <a:r>
                        <a:rPr lang="de-DE" dirty="0" smtClean="0">
                          <a:solidFill>
                            <a:schemeClr val="accent4">
                              <a:lumMod val="50000"/>
                            </a:schemeClr>
                          </a:solidFill>
                        </a:rPr>
                        <a:t>Tabelle</a:t>
                      </a:r>
                      <a:endParaRPr lang="de-DE" dirty="0">
                        <a:solidFill>
                          <a:schemeClr val="accent4">
                            <a:lumMod val="50000"/>
                          </a:schemeClr>
                        </a:solidFill>
                      </a:endParaRPr>
                    </a:p>
                  </a:txBody>
                  <a:tcPr marL="216000" marR="216000" marT="140400" marB="234000">
                    <a:solidFill>
                      <a:schemeClr val="bg2"/>
                    </a:solidFill>
                  </a:tcPr>
                </a:tc>
                <a:tc>
                  <a:txBody>
                    <a:bodyPr/>
                    <a:lstStyle/>
                    <a:p>
                      <a:r>
                        <a:rPr lang="de-DE" dirty="0" smtClean="0">
                          <a:solidFill>
                            <a:schemeClr val="accent4">
                              <a:lumMod val="50000"/>
                            </a:schemeClr>
                          </a:solidFill>
                        </a:rPr>
                        <a:t>Tabelle</a:t>
                      </a:r>
                      <a:endParaRPr lang="de-DE" dirty="0">
                        <a:solidFill>
                          <a:schemeClr val="accent4">
                            <a:lumMod val="50000"/>
                          </a:schemeClr>
                        </a:solidFill>
                      </a:endParaRPr>
                    </a:p>
                  </a:txBody>
                  <a:tcPr marL="216000" marR="216000" marT="140400" marB="234000">
                    <a:solidFill>
                      <a:schemeClr val="bg2"/>
                    </a:solidFill>
                  </a:tcPr>
                </a:tc>
              </a:tr>
              <a:tr h="1170201">
                <a:tc>
                  <a:txBody>
                    <a:bodyPr/>
                    <a:lstStyle/>
                    <a:p>
                      <a:endParaRPr lang="de-DE" dirty="0"/>
                    </a:p>
                  </a:txBody>
                  <a:tcPr marL="216000" marR="216000" marT="140400" marB="234000">
                    <a:solidFill>
                      <a:schemeClr val="bg1"/>
                    </a:solidFill>
                  </a:tcPr>
                </a:tc>
                <a:tc>
                  <a:txBody>
                    <a:bodyPr/>
                    <a:lstStyle/>
                    <a:p>
                      <a:endParaRPr lang="de-DE" dirty="0"/>
                    </a:p>
                  </a:txBody>
                  <a:tcPr marL="216000" marR="216000" marT="140400" marB="234000">
                    <a:solidFill>
                      <a:schemeClr val="bg1"/>
                    </a:solidFill>
                  </a:tcPr>
                </a:tc>
              </a:tr>
              <a:tr h="1170201">
                <a:tc>
                  <a:txBody>
                    <a:bodyPr/>
                    <a:lstStyle/>
                    <a:p>
                      <a:endParaRPr lang="de-DE"/>
                    </a:p>
                  </a:txBody>
                  <a:tcPr marL="216000" marR="216000" marT="140400" marB="234000">
                    <a:solidFill>
                      <a:schemeClr val="bg2"/>
                    </a:solidFill>
                  </a:tcPr>
                </a:tc>
                <a:tc>
                  <a:txBody>
                    <a:bodyPr/>
                    <a:lstStyle/>
                    <a:p>
                      <a:endParaRPr lang="de-DE"/>
                    </a:p>
                  </a:txBody>
                  <a:tcPr marL="216000" marR="216000" marT="140400" marB="234000">
                    <a:solidFill>
                      <a:schemeClr val="bg2"/>
                    </a:solidFill>
                  </a:tcPr>
                </a:tc>
              </a:tr>
              <a:tr h="1170201">
                <a:tc>
                  <a:txBody>
                    <a:bodyPr/>
                    <a:lstStyle/>
                    <a:p>
                      <a:endParaRPr lang="de-DE"/>
                    </a:p>
                  </a:txBody>
                  <a:tcPr marL="216000" marR="216000" marT="140400" marB="234000">
                    <a:solidFill>
                      <a:schemeClr val="bg2"/>
                    </a:solidFill>
                  </a:tcPr>
                </a:tc>
                <a:tc>
                  <a:txBody>
                    <a:bodyPr/>
                    <a:lstStyle/>
                    <a:p>
                      <a:endParaRPr lang="de-DE" dirty="0"/>
                    </a:p>
                  </a:txBody>
                  <a:tcPr marL="216000" marR="216000" marT="140400" marB="234000">
                    <a:solidFill>
                      <a:schemeClr val="bg2"/>
                    </a:solidFill>
                  </a:tcPr>
                </a:tc>
              </a:tr>
            </a:tbl>
          </a:graphicData>
        </a:graphic>
      </p:graphicFrame>
      <p:sp>
        <p:nvSpPr>
          <p:cNvPr id="3"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Tree>
    <p:extLst>
      <p:ext uri="{BB962C8B-B14F-4D97-AF65-F5344CB8AC3E}">
        <p14:creationId xmlns="" xmlns:p14="http://schemas.microsoft.com/office/powerpoint/2010/main" val="3610659502"/>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tinyurl.com/Springer-CS-Kaz"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Bild 13" descr="Kopfbalken.png"/>
          <p:cNvPicPr>
            <a:picLocks/>
          </p:cNvPicPr>
          <p:nvPr userDrawn="1"/>
        </p:nvPicPr>
        <p:blipFill>
          <a:blip r:embed="rId16" cstate="email">
            <a:extLst>
              <a:ext uri="{28A0092B-C50C-407E-A947-70E740481C1C}">
                <a14:useLocalDpi xmlns="" xmlns:a14="http://schemas.microsoft.com/office/drawing/2010/main"/>
              </a:ext>
            </a:extLst>
          </a:blip>
          <a:stretch>
            <a:fillRect/>
          </a:stretch>
        </p:blipFill>
        <p:spPr>
          <a:xfrm>
            <a:off x="203835" y="0"/>
            <a:ext cx="8940165" cy="612000"/>
          </a:xfrm>
          <a:prstGeom prst="rect">
            <a:avLst/>
          </a:prstGeom>
        </p:spPr>
      </p:pic>
      <p:sp>
        <p:nvSpPr>
          <p:cNvPr id="15" name="Abgerundetes Rechteck 14"/>
          <p:cNvSpPr/>
          <p:nvPr userDrawn="1"/>
        </p:nvSpPr>
        <p:spPr bwMode="auto">
          <a:xfrm flipV="1">
            <a:off x="0" y="0"/>
            <a:ext cx="180000" cy="612000"/>
          </a:xfrm>
          <a:prstGeom prst="roundRect">
            <a:avLst>
              <a:gd name="adj" fmla="val 0"/>
            </a:avLst>
          </a:prstGeom>
          <a:gradFill flip="none" rotWithShape="1">
            <a:gsLst>
              <a:gs pos="23000">
                <a:schemeClr val="accent2"/>
              </a:gs>
              <a:gs pos="100000">
                <a:schemeClr val="tx2">
                  <a:lumMod val="90000"/>
                  <a:lumOff val="10000"/>
                </a:schemeClr>
              </a:gs>
            </a:gsLst>
            <a:lin ang="16200000" scaled="0"/>
            <a:tileRect/>
          </a:gradFill>
          <a:ln w="9525" cap="flat" cmpd="sng" algn="ctr">
            <a:noFill/>
            <a:prstDash val="solid"/>
            <a:round/>
            <a:headEnd type="none" w="med" len="med"/>
            <a:tailEnd type="none" w="med" len="med"/>
          </a:ln>
          <a:effectLst/>
        </p:spPr>
        <p:txBody>
          <a:bodyPr wrap="square">
            <a:spAutoFit/>
          </a:bodyPr>
          <a:lstStyle/>
          <a:p>
            <a:pPr>
              <a:defRPr/>
            </a:pPr>
            <a:endParaRPr lang="de-DE" dirty="0">
              <a:ln>
                <a:noFill/>
              </a:ln>
              <a:latin typeface="Calibri"/>
              <a:ea typeface="Geneva" charset="0"/>
              <a:cs typeface="Geneva" charset="0"/>
            </a:endParaRPr>
          </a:p>
        </p:txBody>
      </p:sp>
      <p:sp>
        <p:nvSpPr>
          <p:cNvPr id="1027"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
        <p:nvSpPr>
          <p:cNvPr id="1028" name="Rectangle 6"/>
          <p:cNvSpPr>
            <a:spLocks noGrp="1" noChangeArrowheads="1"/>
          </p:cNvSpPr>
          <p:nvPr>
            <p:ph type="body" idx="1"/>
          </p:nvPr>
        </p:nvSpPr>
        <p:spPr bwMode="auto">
          <a:xfrm>
            <a:off x="523875" y="1439863"/>
            <a:ext cx="8135938" cy="2231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Rectangle 8"/>
          <p:cNvSpPr>
            <a:spLocks noChangeArrowheads="1"/>
          </p:cNvSpPr>
          <p:nvPr userDrawn="1"/>
        </p:nvSpPr>
        <p:spPr bwMode="auto">
          <a:xfrm>
            <a:off x="539552" y="210736"/>
            <a:ext cx="5653430" cy="20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180000" rIns="0" bIns="36000" anchor="ctr"/>
          <a:lstStyle/>
          <a:p>
            <a:pPr marL="0" marR="0" indent="0" algn="l" defTabSz="914400" rtl="0" eaLnBrk="1" fontAlgn="base" latinLnBrk="0" hangingPunct="1">
              <a:lnSpc>
                <a:spcPct val="100000"/>
              </a:lnSpc>
              <a:spcBef>
                <a:spcPct val="0"/>
              </a:spcBef>
              <a:spcAft>
                <a:spcPct val="0"/>
              </a:spcAft>
              <a:buClrTx/>
              <a:buSzTx/>
              <a:buFontTx/>
              <a:buNone/>
              <a:tabLst/>
              <a:defRPr/>
            </a:pPr>
            <a:r>
              <a:rPr lang="de-DE" sz="900" dirty="0" smtClean="0">
                <a:solidFill>
                  <a:srgbClr val="A6A6A6"/>
                </a:solidFill>
                <a:latin typeface="Calibri" charset="0"/>
                <a:cs typeface="Calibri" charset="0"/>
              </a:rPr>
              <a:t>Springer </a:t>
            </a:r>
            <a:r>
              <a:rPr lang="de-DE" sz="900" dirty="0" err="1" smtClean="0">
                <a:solidFill>
                  <a:srgbClr val="A6A6A6"/>
                </a:solidFill>
                <a:latin typeface="Calibri" charset="0"/>
                <a:cs typeface="Calibri" charset="0"/>
              </a:rPr>
              <a:t>Author</a:t>
            </a:r>
            <a:r>
              <a:rPr lang="de-DE" sz="900" dirty="0" smtClean="0">
                <a:solidFill>
                  <a:srgbClr val="A6A6A6"/>
                </a:solidFill>
                <a:latin typeface="Calibri" charset="0"/>
                <a:cs typeface="Calibri" charset="0"/>
              </a:rPr>
              <a:t> </a:t>
            </a:r>
            <a:r>
              <a:rPr lang="de-DE" sz="900" dirty="0" err="1" smtClean="0">
                <a:solidFill>
                  <a:srgbClr val="A6A6A6"/>
                </a:solidFill>
                <a:latin typeface="Calibri" charset="0"/>
                <a:cs typeface="Calibri" charset="0"/>
              </a:rPr>
              <a:t>Academy</a:t>
            </a:r>
            <a:r>
              <a:rPr lang="de-DE" sz="900" dirty="0" smtClean="0">
                <a:solidFill>
                  <a:srgbClr val="A6A6A6"/>
                </a:solidFill>
                <a:latin typeface="Calibri" charset="0"/>
                <a:cs typeface="Calibri" charset="0"/>
              </a:rPr>
              <a:t> | </a:t>
            </a:r>
            <a:fld id="{A1A0AA79-7A1D-9248-9DC2-6DAA7CB659D3}" type="datetime1">
              <a:rPr lang="de-DE" sz="900" smtClean="0">
                <a:solidFill>
                  <a:srgbClr val="A6A6A6"/>
                </a:solidFill>
                <a:latin typeface="Calibri" charset="0"/>
                <a:cs typeface="Calibri" charset="0"/>
              </a:rPr>
              <a:pPr marL="0" marR="0" indent="0" algn="l" defTabSz="914400" rtl="0" eaLnBrk="1" fontAlgn="base" latinLnBrk="0" hangingPunct="1">
                <a:lnSpc>
                  <a:spcPct val="100000"/>
                </a:lnSpc>
                <a:spcBef>
                  <a:spcPct val="0"/>
                </a:spcBef>
                <a:spcAft>
                  <a:spcPct val="0"/>
                </a:spcAft>
                <a:buClrTx/>
                <a:buSzTx/>
                <a:buFontTx/>
                <a:buNone/>
                <a:tabLst/>
                <a:defRPr/>
              </a:pPr>
              <a:t>10.05.2015</a:t>
            </a:fld>
            <a:r>
              <a:rPr lang="de-DE" sz="900" dirty="0" smtClean="0">
                <a:solidFill>
                  <a:srgbClr val="A6A6A6"/>
                </a:solidFill>
                <a:latin typeface="Calibri" charset="0"/>
                <a:cs typeface="Calibri" charset="0"/>
              </a:rPr>
              <a:t> | </a:t>
            </a:r>
            <a:fld id="{DC98D910-DD3F-4044-BE0F-F09D484DEDD5}" type="slidenum">
              <a:rPr lang="de-DE" sz="900" smtClean="0">
                <a:solidFill>
                  <a:srgbClr val="A6A6A6"/>
                </a:solidFill>
                <a:latin typeface="Calibri" charset="0"/>
                <a:cs typeface="Calibri"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ru-RU" sz="900" dirty="0" smtClean="0">
                <a:solidFill>
                  <a:srgbClr val="A6A6A6"/>
                </a:solidFill>
                <a:latin typeface="Calibri" charset="0"/>
                <a:cs typeface="Calibri" charset="0"/>
              </a:rPr>
              <a:t> </a:t>
            </a:r>
            <a:r>
              <a:rPr lang="en-US" sz="900" dirty="0" smtClean="0">
                <a:solidFill>
                  <a:srgbClr val="A6A6A6"/>
                </a:solidFill>
                <a:latin typeface="Calibri" charset="0"/>
                <a:cs typeface="Calibri" charset="0"/>
              </a:rPr>
              <a:t>|</a:t>
            </a:r>
            <a:r>
              <a:rPr lang="en-US" sz="900" baseline="0" dirty="0" smtClean="0">
                <a:solidFill>
                  <a:srgbClr val="A6A6A6"/>
                </a:solidFill>
                <a:latin typeface="Calibri" charset="0"/>
                <a:cs typeface="Calibri" charset="0"/>
              </a:rPr>
              <a:t> Download this presentation at </a:t>
            </a:r>
            <a:r>
              <a:rPr lang="en-GB" sz="900" b="1" dirty="0" smtClean="0">
                <a:hlinkClick r:id="rId17"/>
              </a:rPr>
              <a:t>http://tinyurl.com/Springer-CS-</a:t>
            </a:r>
            <a:r>
              <a:rPr lang="en-US" sz="900" b="1" dirty="0" err="1" smtClean="0">
                <a:hlinkClick r:id="rId17"/>
              </a:rPr>
              <a:t>Kaz</a:t>
            </a:r>
            <a:r>
              <a:rPr lang="en-US" sz="900" b="1" dirty="0" smtClean="0"/>
              <a:t>  </a:t>
            </a:r>
            <a:endParaRPr lang="de-DE" sz="900" dirty="0" smtClean="0">
              <a:solidFill>
                <a:srgbClr val="A6A6A6"/>
              </a:solidFill>
              <a:latin typeface="Calibri" charset="0"/>
              <a:cs typeface="Calibri" charset="0"/>
            </a:endParaRPr>
          </a:p>
          <a:p>
            <a:pPr algn="l">
              <a:spcBef>
                <a:spcPct val="0"/>
              </a:spcBef>
            </a:pPr>
            <a:endParaRPr lang="de-DE" sz="900" b="1" dirty="0">
              <a:latin typeface="Calibri" charset="0"/>
              <a:cs typeface="Geneva" charset="0"/>
            </a:endParaRPr>
          </a:p>
        </p:txBody>
      </p:sp>
      <p:pic>
        <p:nvPicPr>
          <p:cNvPr id="11" name="Bild 11"/>
          <p:cNvPicPr>
            <a:picLocks noChangeAspect="1"/>
          </p:cNvPicPr>
          <p:nvPr userDrawn="1"/>
        </p:nvPicPr>
        <p:blipFill>
          <a:blip r:embed="rId18" cstate="print">
            <a:extLst>
              <a:ext uri="{28A0092B-C50C-407E-A947-70E740481C1C}">
                <a14:useLocalDpi xmlns="" xmlns:a14="http://schemas.microsoft.com/office/drawing/2010/main"/>
              </a:ext>
            </a:extLst>
          </a:blip>
          <a:srcRect/>
          <a:stretch>
            <a:fillRect/>
          </a:stretch>
        </p:blipFill>
        <p:spPr bwMode="auto">
          <a:xfrm>
            <a:off x="7626350" y="150813"/>
            <a:ext cx="1016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Gerade Verbindung 11"/>
          <p:cNvCxnSpPr/>
          <p:nvPr userDrawn="1"/>
        </p:nvCxnSpPr>
        <p:spPr bwMode="auto">
          <a:xfrm>
            <a:off x="7345363"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5" r:id="rId1"/>
    <p:sldLayoutId id="2147483690" r:id="rId2"/>
    <p:sldLayoutId id="2147483676" r:id="rId3"/>
    <p:sldLayoutId id="2147483693" r:id="rId4"/>
    <p:sldLayoutId id="2147483677" r:id="rId5"/>
    <p:sldLayoutId id="2147483678" r:id="rId6"/>
    <p:sldLayoutId id="2147483691" r:id="rId7"/>
    <p:sldLayoutId id="2147483679" r:id="rId8"/>
    <p:sldLayoutId id="2147483680" r:id="rId9"/>
    <p:sldLayoutId id="2147483687" r:id="rId10"/>
    <p:sldLayoutId id="2147483689" r:id="rId11"/>
    <p:sldLayoutId id="2147483692" r:id="rId12"/>
    <p:sldLayoutId id="2147483694" r:id="rId13"/>
    <p:sldLayoutId id="2147483695" r:id="rId14"/>
  </p:sldLayoutIdLst>
  <p:transition spd="slow"/>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chemeClr val="tx1"/>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marL="184150" indent="-184150" algn="l" rtl="0" eaLnBrk="1" fontAlgn="base" hangingPunct="1">
        <a:spcBef>
          <a:spcPts val="1200"/>
        </a:spcBef>
        <a:spcAft>
          <a:spcPct val="0"/>
        </a:spcAft>
        <a:buClr>
          <a:srgbClr val="005BB9"/>
        </a:buClr>
        <a:buSzPct val="100000"/>
        <a:buFont typeface="Arial"/>
        <a:buChar char="•"/>
        <a:defRPr lang="de-DE" sz="2100" dirty="0">
          <a:solidFill>
            <a:schemeClr val="tx2"/>
          </a:solidFill>
          <a:latin typeface="Calibri"/>
          <a:ea typeface="ヒラギノ角ゴ Pro W3" pitchFamily="-65" charset="-128"/>
          <a:cs typeface="ヒラギノ角ゴ Pro W3" pitchFamily="-65" charset="-128"/>
        </a:defRPr>
      </a:lvl1pPr>
      <a:lvl2pPr marL="357188" indent="-173038" algn="l" rtl="0" eaLnBrk="1" fontAlgn="base" hangingPunct="1">
        <a:spcBef>
          <a:spcPts val="1200"/>
        </a:spcBef>
        <a:spcAft>
          <a:spcPct val="0"/>
        </a:spcAft>
        <a:buClr>
          <a:srgbClr val="005BB9"/>
        </a:buClr>
        <a:buSzPct val="100000"/>
        <a:buFont typeface="Arial"/>
        <a:buChar char="•"/>
        <a:defRPr lang="de-DE" sz="2100" dirty="0">
          <a:solidFill>
            <a:schemeClr val="tx2"/>
          </a:solidFill>
          <a:latin typeface="Calibri"/>
          <a:ea typeface="ヒラギノ角ゴ Pro W3" charset="-128"/>
          <a:cs typeface="ヒラギノ角ゴ Pro W3" charset="0"/>
        </a:defRPr>
      </a:lvl2pPr>
      <a:lvl3pPr marL="542925" indent="-185738" algn="l" rtl="0" eaLnBrk="1" fontAlgn="base" hangingPunct="1">
        <a:spcBef>
          <a:spcPts val="1200"/>
        </a:spcBef>
        <a:spcAft>
          <a:spcPct val="0"/>
        </a:spcAft>
        <a:buClr>
          <a:srgbClr val="005BB9"/>
        </a:buClr>
        <a:buSzPct val="100000"/>
        <a:buFont typeface="Arial"/>
        <a:buChar char="•"/>
        <a:defRPr lang="de-DE" sz="2100" dirty="0">
          <a:solidFill>
            <a:schemeClr val="tx2"/>
          </a:solidFill>
          <a:latin typeface="Calibri"/>
          <a:ea typeface="ＭＳ Ｐゴシック" charset="0"/>
          <a:cs typeface="Geneva" charset="-128"/>
        </a:defRPr>
      </a:lvl3pPr>
      <a:lvl4pPr marL="715963" indent="-173038" algn="l" rtl="0" eaLnBrk="1" fontAlgn="base" hangingPunct="1">
        <a:spcBef>
          <a:spcPts val="1200"/>
        </a:spcBef>
        <a:spcAft>
          <a:spcPct val="0"/>
        </a:spcAft>
        <a:buClr>
          <a:srgbClr val="005BB9"/>
        </a:buClr>
        <a:buSzPct val="100000"/>
        <a:buFont typeface="Arial"/>
        <a:buChar char="•"/>
        <a:defRPr lang="de-DE" sz="2100" dirty="0">
          <a:solidFill>
            <a:schemeClr val="tx2"/>
          </a:solidFill>
          <a:latin typeface="Calibri"/>
          <a:ea typeface="Geneva" charset="-128"/>
          <a:cs typeface="Geneva" charset="0"/>
        </a:defRPr>
      </a:lvl4pPr>
      <a:lvl5pPr marL="900113" indent="-184150" algn="l" rtl="0" eaLnBrk="1" fontAlgn="base" hangingPunct="1">
        <a:spcBef>
          <a:spcPts val="1200"/>
        </a:spcBef>
        <a:spcAft>
          <a:spcPct val="0"/>
        </a:spcAft>
        <a:buClr>
          <a:srgbClr val="005BB9"/>
        </a:buClr>
        <a:buSzPct val="100000"/>
        <a:buFont typeface="Arial"/>
        <a:buChar char="•"/>
        <a:defRPr lang="de-DE" sz="2100"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notesSlide" Target="../notesSlides/notesSlide8.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38.tiff"/><Relationship Id="rId3" Type="http://schemas.openxmlformats.org/officeDocument/2006/relationships/image" Target="../media/image33.tiff"/><Relationship Id="rId7" Type="http://schemas.openxmlformats.org/officeDocument/2006/relationships/image" Target="../media/image37.tif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6.tiff"/><Relationship Id="rId5" Type="http://schemas.openxmlformats.org/officeDocument/2006/relationships/image" Target="../media/image35.tiff"/><Relationship Id="rId10" Type="http://schemas.openxmlformats.org/officeDocument/2006/relationships/image" Target="../media/image40.tiff"/><Relationship Id="rId4" Type="http://schemas.openxmlformats.org/officeDocument/2006/relationships/image" Target="../media/image34.tiff"/><Relationship Id="rId9" Type="http://schemas.openxmlformats.org/officeDocument/2006/relationships/image" Target="../media/image39.tiff"/></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authormapper.com/"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springerexemplar.com/"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latexsearch.com/"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pringer.journal-advisor.com/"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pringer.journal-advisor.com/" TargetMode="External"/><Relationship Id="rId1" Type="http://schemas.openxmlformats.org/officeDocument/2006/relationships/slideLayout" Target="../slideLayouts/slideLayout14.xml"/><Relationship Id="rId4" Type="http://schemas.openxmlformats.org/officeDocument/2006/relationships/hyperlink" Target="http://www.springer.com/authors/journal+authors/journal+authors+academ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41684" y="4668254"/>
            <a:ext cx="6866021" cy="2189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20000"/>
              </a:lnSpc>
            </a:pPr>
            <a:endParaRPr lang="en-US" dirty="0" smtClean="0">
              <a:solidFill>
                <a:srgbClr val="FFFFFF"/>
              </a:solidFill>
              <a:latin typeface="+mj-lt"/>
            </a:endParaRPr>
          </a:p>
          <a:p>
            <a:pPr>
              <a:lnSpc>
                <a:spcPct val="120000"/>
              </a:lnSpc>
            </a:pPr>
            <a:endParaRPr lang="ru-RU" dirty="0" smtClean="0">
              <a:solidFill>
                <a:srgbClr val="FFFFFF"/>
              </a:solidFill>
              <a:latin typeface="+mj-lt"/>
            </a:endParaRPr>
          </a:p>
        </p:txBody>
      </p:sp>
      <p:sp>
        <p:nvSpPr>
          <p:cNvPr id="2" name="Title 1"/>
          <p:cNvSpPr>
            <a:spLocks noGrp="1"/>
          </p:cNvSpPr>
          <p:nvPr>
            <p:ph type="ctrTitle"/>
          </p:nvPr>
        </p:nvSpPr>
        <p:spPr>
          <a:xfrm>
            <a:off x="1347537" y="3545305"/>
            <a:ext cx="7542463" cy="1625409"/>
          </a:xfrm>
        </p:spPr>
        <p:txBody>
          <a:bodyPr>
            <a:normAutofit/>
          </a:bodyPr>
          <a:lstStyle/>
          <a:p>
            <a:pPr>
              <a:lnSpc>
                <a:spcPct val="100000"/>
              </a:lnSpc>
            </a:pPr>
            <a:r>
              <a:rPr lang="en-GB" b="1" i="1" dirty="0" smtClean="0"/>
              <a:t>Publishing scientific research</a:t>
            </a:r>
            <a:r>
              <a:rPr lang="ru-RU" b="1" i="1" dirty="0" smtClean="0"/>
              <a:t> </a:t>
            </a:r>
            <a:r>
              <a:rPr lang="de-DE" b="1" i="1" dirty="0" smtClean="0"/>
              <a:t>in</a:t>
            </a:r>
            <a:r>
              <a:rPr lang="en-GB" b="1" i="1" dirty="0" smtClean="0"/>
              <a:t> journals, conference proceedings, books</a:t>
            </a:r>
            <a:endParaRPr lang="en-NZ" dirty="0">
              <a:solidFill>
                <a:schemeClr val="bg2">
                  <a:lumMod val="75000"/>
                </a:schemeClr>
              </a:solidFill>
            </a:endParaRPr>
          </a:p>
        </p:txBody>
      </p:sp>
    </p:spTree>
    <p:extLst>
      <p:ext uri="{BB962C8B-B14F-4D97-AF65-F5344CB8AC3E}">
        <p14:creationId xmlns="" xmlns:p14="http://schemas.microsoft.com/office/powerpoint/2010/main" val="74982892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5"/>
          <p:cNvSpPr txBox="1">
            <a:spLocks noChangeArrowheads="1"/>
          </p:cNvSpPr>
          <p:nvPr/>
        </p:nvSpPr>
        <p:spPr bwMode="auto">
          <a:xfrm>
            <a:off x="221884" y="6554429"/>
            <a:ext cx="7959725" cy="231775"/>
          </a:xfrm>
          <a:prstGeom prst="rect">
            <a:avLst/>
          </a:prstGeom>
          <a:noFill/>
          <a:ln w="9525">
            <a:noFill/>
            <a:miter lim="800000"/>
            <a:headEnd/>
            <a:tailEnd/>
          </a:ln>
        </p:spPr>
        <p:txBody>
          <a:bodyPr>
            <a:spAutoFit/>
          </a:bodyPr>
          <a:lstStyle/>
          <a:p>
            <a:r>
              <a:rPr lang="en-US" sz="900" i="1" dirty="0">
                <a:latin typeface="Calibri" pitchFamily="34" charset="0"/>
                <a:cs typeface="Calibri" pitchFamily="34" charset="0"/>
              </a:rPr>
              <a:t>(N = 19,220 respondents, 5-point rating: 1=very important to 5=not important at all) Results 2009</a:t>
            </a:r>
          </a:p>
        </p:txBody>
      </p:sp>
      <p:grpSp>
        <p:nvGrpSpPr>
          <p:cNvPr id="2" name="Group 25"/>
          <p:cNvGrpSpPr>
            <a:grpSpLocks/>
          </p:cNvGrpSpPr>
          <p:nvPr/>
        </p:nvGrpSpPr>
        <p:grpSpPr bwMode="auto">
          <a:xfrm>
            <a:off x="87926" y="1557338"/>
            <a:ext cx="8896350" cy="5072062"/>
            <a:chOff x="575556" y="1557832"/>
            <a:chExt cx="8321040" cy="4715484"/>
          </a:xfrm>
        </p:grpSpPr>
        <p:sp>
          <p:nvSpPr>
            <p:cNvPr id="1030" name="Text Box 4"/>
            <p:cNvSpPr txBox="1">
              <a:spLocks noChangeArrowheads="1"/>
            </p:cNvSpPr>
            <p:nvPr/>
          </p:nvSpPr>
          <p:spPr bwMode="auto">
            <a:xfrm>
              <a:off x="575556" y="1557832"/>
              <a:ext cx="8321040" cy="523220"/>
            </a:xfrm>
            <a:prstGeom prst="rect">
              <a:avLst/>
            </a:prstGeom>
            <a:solidFill>
              <a:schemeClr val="accent2"/>
            </a:solidFill>
            <a:ln w="12700">
              <a:solidFill>
                <a:schemeClr val="accent2"/>
              </a:solidFill>
              <a:miter lim="800000"/>
              <a:headEnd/>
              <a:tailEnd/>
            </a:ln>
          </p:spPr>
          <p:txBody>
            <a:bodyPr>
              <a:spAutoFit/>
            </a:bodyPr>
            <a:lstStyle/>
            <a:p>
              <a:r>
                <a:rPr lang="en-US" sz="1400">
                  <a:solidFill>
                    <a:schemeClr val="bg1"/>
                  </a:solidFill>
                  <a:latin typeface="Calibri" pitchFamily="34" charset="0"/>
                  <a:cs typeface="Calibri" pitchFamily="34" charset="0"/>
                </a:rPr>
                <a:t>How important are the following factors for you when deciding to submit a manuscript to a particular journal? </a:t>
              </a:r>
            </a:p>
            <a:p>
              <a:r>
                <a:rPr lang="en-US" sz="1400">
                  <a:solidFill>
                    <a:schemeClr val="bg1"/>
                  </a:solidFill>
                  <a:latin typeface="Calibri" pitchFamily="34" charset="0"/>
                  <a:cs typeface="Calibri" pitchFamily="34" charset="0"/>
                </a:rPr>
                <a:t>Top 1 Box (very important; in percent)  </a:t>
              </a:r>
            </a:p>
          </p:txBody>
        </p:sp>
        <p:sp>
          <p:nvSpPr>
            <p:cNvPr id="1031" name="Rectangle 5"/>
            <p:cNvSpPr>
              <a:spLocks noChangeArrowheads="1"/>
            </p:cNvSpPr>
            <p:nvPr/>
          </p:nvSpPr>
          <p:spPr bwMode="auto">
            <a:xfrm>
              <a:off x="575556" y="1557832"/>
              <a:ext cx="8321040" cy="4572000"/>
            </a:xfrm>
            <a:prstGeom prst="rect">
              <a:avLst/>
            </a:prstGeom>
            <a:noFill/>
            <a:ln w="12700">
              <a:solidFill>
                <a:schemeClr val="accent2"/>
              </a:solidFill>
              <a:miter lim="800000"/>
              <a:headEnd/>
              <a:tailEnd/>
            </a:ln>
          </p:spPr>
          <p:txBody>
            <a:bodyPr wrap="none" anchor="ctr"/>
            <a:lstStyle/>
            <a:p>
              <a:endParaRPr lang="de-DE">
                <a:latin typeface="Calibri" pitchFamily="34" charset="0"/>
                <a:cs typeface="Calibri" pitchFamily="34" charset="0"/>
              </a:endParaRPr>
            </a:p>
          </p:txBody>
        </p:sp>
        <p:grpSp>
          <p:nvGrpSpPr>
            <p:cNvPr id="3" name="Group 22"/>
            <p:cNvGrpSpPr>
              <a:grpSpLocks/>
            </p:cNvGrpSpPr>
            <p:nvPr/>
          </p:nvGrpSpPr>
          <p:grpSpPr bwMode="auto">
            <a:xfrm>
              <a:off x="827732" y="2250725"/>
              <a:ext cx="2971801" cy="3645470"/>
              <a:chOff x="609600" y="2278049"/>
              <a:chExt cx="2971801" cy="3645470"/>
            </a:xfrm>
          </p:grpSpPr>
          <p:sp>
            <p:nvSpPr>
              <p:cNvPr id="1033" name="Text Box 3"/>
              <p:cNvSpPr txBox="1">
                <a:spLocks noChangeArrowheads="1"/>
              </p:cNvSpPr>
              <p:nvPr/>
            </p:nvSpPr>
            <p:spPr bwMode="auto">
              <a:xfrm>
                <a:off x="609601" y="3076697"/>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International scope</a:t>
                </a:r>
                <a:endParaRPr lang="en-US" sz="1200" b="1">
                  <a:latin typeface="Calibri" pitchFamily="34" charset="0"/>
                  <a:cs typeface="Calibri" pitchFamily="34" charset="0"/>
                </a:endParaRPr>
              </a:p>
            </p:txBody>
          </p:sp>
          <p:sp>
            <p:nvSpPr>
              <p:cNvPr id="1034" name="Text Box 4"/>
              <p:cNvSpPr txBox="1">
                <a:spLocks noChangeArrowheads="1"/>
              </p:cNvSpPr>
              <p:nvPr/>
            </p:nvSpPr>
            <p:spPr bwMode="auto">
              <a:xfrm>
                <a:off x="609601" y="4407777"/>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Readership</a:t>
                </a:r>
                <a:endParaRPr lang="en-US" sz="1200" b="1">
                  <a:latin typeface="Calibri" pitchFamily="34" charset="0"/>
                  <a:cs typeface="Calibri" pitchFamily="34" charset="0"/>
                </a:endParaRPr>
              </a:p>
            </p:txBody>
          </p:sp>
          <p:sp>
            <p:nvSpPr>
              <p:cNvPr id="1035" name="Text Box 5"/>
              <p:cNvSpPr txBox="1">
                <a:spLocks noChangeArrowheads="1"/>
              </p:cNvSpPr>
              <p:nvPr/>
            </p:nvSpPr>
            <p:spPr bwMode="auto">
              <a:xfrm>
                <a:off x="609601" y="2544265"/>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Quality of journal's papers</a:t>
                </a:r>
                <a:endParaRPr lang="en-US" sz="1200" b="1">
                  <a:latin typeface="Calibri" pitchFamily="34" charset="0"/>
                  <a:cs typeface="Calibri" pitchFamily="34" charset="0"/>
                </a:endParaRPr>
              </a:p>
            </p:txBody>
          </p:sp>
          <p:sp>
            <p:nvSpPr>
              <p:cNvPr id="1036" name="Text Box 6"/>
              <p:cNvSpPr txBox="1">
                <a:spLocks noChangeArrowheads="1"/>
              </p:cNvSpPr>
              <p:nvPr/>
            </p:nvSpPr>
            <p:spPr bwMode="auto">
              <a:xfrm>
                <a:off x="609601" y="2278049"/>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The journal's reputation</a:t>
                </a:r>
                <a:endParaRPr lang="en-US" sz="1200" b="1">
                  <a:latin typeface="Calibri" pitchFamily="34" charset="0"/>
                  <a:cs typeface="Calibri" pitchFamily="34" charset="0"/>
                </a:endParaRPr>
              </a:p>
            </p:txBody>
          </p:sp>
          <p:sp>
            <p:nvSpPr>
              <p:cNvPr id="1037" name="Text Box 7"/>
              <p:cNvSpPr txBox="1">
                <a:spLocks noChangeArrowheads="1"/>
              </p:cNvSpPr>
              <p:nvPr/>
            </p:nvSpPr>
            <p:spPr bwMode="auto">
              <a:xfrm>
                <a:off x="609601" y="3857416"/>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Electronic submission system</a:t>
                </a:r>
                <a:endParaRPr lang="en-US" sz="1200" b="1">
                  <a:latin typeface="Calibri" pitchFamily="34" charset="0"/>
                  <a:cs typeface="Calibri" pitchFamily="34" charset="0"/>
                </a:endParaRPr>
              </a:p>
            </p:txBody>
          </p:sp>
          <p:sp>
            <p:nvSpPr>
              <p:cNvPr id="1038" name="Text Box 8"/>
              <p:cNvSpPr txBox="1">
                <a:spLocks noChangeArrowheads="1"/>
              </p:cNvSpPr>
              <p:nvPr/>
            </p:nvSpPr>
            <p:spPr bwMode="auto">
              <a:xfrm>
                <a:off x="609601" y="4673993"/>
                <a:ext cx="2971800" cy="184666"/>
              </a:xfrm>
              <a:prstGeom prst="rect">
                <a:avLst/>
              </a:prstGeom>
              <a:noFill/>
              <a:ln w="12700">
                <a:noFill/>
                <a:miter lim="800000"/>
                <a:headEnd/>
                <a:tailEnd/>
              </a:ln>
            </p:spPr>
            <p:txBody>
              <a:bodyPr lIns="0" tIns="0" rIns="0" bIns="0">
                <a:spAutoFit/>
              </a:bodyPr>
              <a:lstStyle/>
              <a:p>
                <a:pPr algn="r" eaLnBrk="1" hangingPunct="1"/>
                <a:r>
                  <a:rPr lang="en-US" sz="1200" dirty="0">
                    <a:latin typeface="Calibri" pitchFamily="34" charset="0"/>
                    <a:cs typeface="Calibri" pitchFamily="34" charset="0"/>
                  </a:rPr>
                  <a:t>Advanced online publication</a:t>
                </a:r>
              </a:p>
            </p:txBody>
          </p:sp>
          <p:sp>
            <p:nvSpPr>
              <p:cNvPr id="1039" name="Text Box 10"/>
              <p:cNvSpPr txBox="1">
                <a:spLocks noChangeArrowheads="1"/>
              </p:cNvSpPr>
              <p:nvPr/>
            </p:nvSpPr>
            <p:spPr bwMode="auto">
              <a:xfrm>
                <a:off x="609601" y="3607208"/>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Impact Factor</a:t>
                </a:r>
                <a:endParaRPr lang="en-US" sz="1200" b="1">
                  <a:latin typeface="Calibri" pitchFamily="34" charset="0"/>
                  <a:cs typeface="Calibri" pitchFamily="34" charset="0"/>
                </a:endParaRPr>
              </a:p>
            </p:txBody>
          </p:sp>
          <p:sp>
            <p:nvSpPr>
              <p:cNvPr id="1040" name="Text Box 8"/>
              <p:cNvSpPr txBox="1">
                <a:spLocks noChangeArrowheads="1"/>
              </p:cNvSpPr>
              <p:nvPr/>
            </p:nvSpPr>
            <p:spPr bwMode="auto">
              <a:xfrm>
                <a:off x="609600" y="5206425"/>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Prior experience with this journal</a:t>
                </a:r>
              </a:p>
            </p:txBody>
          </p:sp>
          <p:sp>
            <p:nvSpPr>
              <p:cNvPr id="1041" name="Text Box 8"/>
              <p:cNvSpPr txBox="1">
                <a:spLocks noChangeArrowheads="1"/>
              </p:cNvSpPr>
              <p:nvPr/>
            </p:nvSpPr>
            <p:spPr bwMode="auto">
              <a:xfrm>
                <a:off x="609600" y="5472641"/>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Design / layout</a:t>
                </a:r>
              </a:p>
            </p:txBody>
          </p:sp>
          <p:sp>
            <p:nvSpPr>
              <p:cNvPr id="1042" name="Text Box 8"/>
              <p:cNvSpPr txBox="1">
                <a:spLocks noChangeArrowheads="1"/>
              </p:cNvSpPr>
              <p:nvPr/>
            </p:nvSpPr>
            <p:spPr bwMode="auto">
              <a:xfrm>
                <a:off x="609600" y="5738853"/>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"Author pays" open-access model</a:t>
                </a:r>
              </a:p>
            </p:txBody>
          </p:sp>
          <p:sp>
            <p:nvSpPr>
              <p:cNvPr id="1043" name="Text Box 5"/>
              <p:cNvSpPr txBox="1">
                <a:spLocks noChangeArrowheads="1"/>
              </p:cNvSpPr>
              <p:nvPr/>
            </p:nvSpPr>
            <p:spPr bwMode="auto">
              <a:xfrm>
                <a:off x="609600" y="2810481"/>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Quality of peer review</a:t>
                </a:r>
                <a:endParaRPr lang="en-US" sz="1200" b="1">
                  <a:latin typeface="Calibri" pitchFamily="34" charset="0"/>
                  <a:cs typeface="Calibri" pitchFamily="34" charset="0"/>
                </a:endParaRPr>
              </a:p>
            </p:txBody>
          </p:sp>
          <p:sp>
            <p:nvSpPr>
              <p:cNvPr id="1044" name="Text Box 5"/>
              <p:cNvSpPr txBox="1">
                <a:spLocks noChangeArrowheads="1"/>
              </p:cNvSpPr>
              <p:nvPr/>
            </p:nvSpPr>
            <p:spPr bwMode="auto">
              <a:xfrm>
                <a:off x="609600" y="3342913"/>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Speed of publication</a:t>
                </a:r>
                <a:endParaRPr lang="en-US" sz="1200" b="1">
                  <a:latin typeface="Calibri" pitchFamily="34" charset="0"/>
                  <a:cs typeface="Calibri" pitchFamily="34" charset="0"/>
                </a:endParaRPr>
              </a:p>
            </p:txBody>
          </p:sp>
          <p:sp>
            <p:nvSpPr>
              <p:cNvPr id="1045" name="Text Box 7"/>
              <p:cNvSpPr txBox="1">
                <a:spLocks noChangeArrowheads="1"/>
              </p:cNvSpPr>
              <p:nvPr/>
            </p:nvSpPr>
            <p:spPr bwMode="auto">
              <a:xfrm>
                <a:off x="609600" y="4141561"/>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Coverage by major A&amp;I</a:t>
                </a:r>
                <a:endParaRPr lang="en-US" sz="1200" b="1">
                  <a:latin typeface="Calibri" pitchFamily="34" charset="0"/>
                  <a:cs typeface="Calibri" pitchFamily="34" charset="0"/>
                </a:endParaRPr>
              </a:p>
            </p:txBody>
          </p:sp>
          <p:sp>
            <p:nvSpPr>
              <p:cNvPr id="1046" name="Text Box 8"/>
              <p:cNvSpPr txBox="1">
                <a:spLocks noChangeArrowheads="1"/>
              </p:cNvSpPr>
              <p:nvPr/>
            </p:nvSpPr>
            <p:spPr bwMode="auto">
              <a:xfrm>
                <a:off x="609600" y="4940209"/>
                <a:ext cx="2971800" cy="184666"/>
              </a:xfrm>
              <a:prstGeom prst="rect">
                <a:avLst/>
              </a:prstGeom>
              <a:noFill/>
              <a:ln w="12700">
                <a:noFill/>
                <a:miter lim="800000"/>
                <a:headEnd/>
                <a:tailEnd/>
              </a:ln>
            </p:spPr>
            <p:txBody>
              <a:bodyPr lIns="0" tIns="0" rIns="0" bIns="0">
                <a:spAutoFit/>
              </a:bodyPr>
              <a:lstStyle/>
              <a:p>
                <a:pPr algn="r" eaLnBrk="1" hangingPunct="1"/>
                <a:r>
                  <a:rPr lang="en-US" sz="1200">
                    <a:latin typeface="Calibri" pitchFamily="34" charset="0"/>
                    <a:cs typeface="Calibri" pitchFamily="34" charset="0"/>
                  </a:rPr>
                  <a:t>Editors / editorial board</a:t>
                </a:r>
              </a:p>
            </p:txBody>
          </p:sp>
        </p:grpSp>
        <p:graphicFrame>
          <p:nvGraphicFramePr>
            <p:cNvPr id="1026" name="Object 2"/>
            <p:cNvGraphicFramePr>
              <a:graphicFrameLocks noChangeAspect="1"/>
            </p:cNvGraphicFramePr>
            <p:nvPr/>
          </p:nvGraphicFramePr>
          <p:xfrm>
            <a:off x="3796814" y="1903076"/>
            <a:ext cx="4739818" cy="4421040"/>
          </p:xfrm>
          <a:graphic>
            <a:graphicData uri="http://schemas.openxmlformats.org/presentationml/2006/ole">
              <p:oleObj spid="_x0000_s1035" r:id="rId4" imgW="4737003" imgH="4419983" progId="Excel.Sheet.8">
                <p:embed/>
              </p:oleObj>
            </a:graphicData>
          </a:graphic>
        </p:graphicFrame>
      </p:grpSp>
      <p:sp>
        <p:nvSpPr>
          <p:cNvPr id="1029" name="Title 1"/>
          <p:cNvSpPr txBox="1">
            <a:spLocks/>
          </p:cNvSpPr>
          <p:nvPr/>
        </p:nvSpPr>
        <p:spPr bwMode="auto">
          <a:xfrm>
            <a:off x="596900" y="1112838"/>
            <a:ext cx="8305800" cy="290512"/>
          </a:xfrm>
          <a:prstGeom prst="rect">
            <a:avLst/>
          </a:prstGeom>
          <a:noFill/>
          <a:ln w="9525">
            <a:noFill/>
            <a:miter lim="800000"/>
            <a:headEnd/>
            <a:tailEnd/>
          </a:ln>
        </p:spPr>
        <p:txBody>
          <a:bodyPr lIns="0" tIns="0" rIns="0" bIns="0">
            <a:spAutoFit/>
          </a:bodyPr>
          <a:lstStyle/>
          <a:p>
            <a:pPr marL="0" lvl="2">
              <a:lnSpc>
                <a:spcPct val="90000"/>
              </a:lnSpc>
            </a:pPr>
            <a:r>
              <a:rPr lang="en-US" sz="2100" b="1">
                <a:solidFill>
                  <a:schemeClr val="tx2"/>
                </a:solidFill>
                <a:latin typeface="Calibri" pitchFamily="34" charset="0"/>
                <a:cs typeface="Calibri" pitchFamily="34" charset="0"/>
              </a:rPr>
              <a:t>What do authors want ?</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319925" y="3158541"/>
            <a:ext cx="1034067"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073055" y="1433513"/>
            <a:ext cx="1171603"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942162" y="4917758"/>
            <a:ext cx="1160173"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4880062" y="3158541"/>
            <a:ext cx="1160173"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1971676" y="3158541"/>
            <a:ext cx="1177403"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531813" y="4917758"/>
            <a:ext cx="1189177"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8"/>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a:fillRect/>
          </a:stretch>
        </p:blipFill>
        <p:spPr bwMode="auto">
          <a:xfrm>
            <a:off x="1838948" y="1433513"/>
            <a:ext cx="1090988"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 name="Picture 14"/>
          <p:cNvPicPr>
            <a:picLocks noChangeAspect="1" noChangeArrowheads="1"/>
          </p:cNvPicPr>
          <p:nvPr/>
        </p:nvPicPr>
        <p:blipFill>
          <a:blip r:embed="rId10" cstate="email">
            <a:extLst>
              <a:ext uri="{28A0092B-C50C-407E-A947-70E740481C1C}">
                <a14:useLocalDpi xmlns="" xmlns:a14="http://schemas.microsoft.com/office/drawing/2010/main"/>
              </a:ext>
            </a:extLst>
          </a:blip>
          <a:srcRect/>
          <a:stretch>
            <a:fillRect/>
          </a:stretch>
        </p:blipFill>
        <p:spPr bwMode="auto">
          <a:xfrm>
            <a:off x="3198488" y="1433513"/>
            <a:ext cx="1171603"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11" cstate="email">
            <a:extLst>
              <a:ext uri="{28A0092B-C50C-407E-A947-70E740481C1C}">
                <a14:useLocalDpi xmlns="" xmlns:a14="http://schemas.microsoft.com/office/drawing/2010/main"/>
              </a:ext>
            </a:extLst>
          </a:blip>
          <a:srcRect/>
          <a:stretch>
            <a:fillRect/>
          </a:stretch>
        </p:blipFill>
        <p:spPr bwMode="auto">
          <a:xfrm>
            <a:off x="7513209" y="1433513"/>
            <a:ext cx="1154541"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12" name="Picture 16"/>
          <p:cNvPicPr>
            <a:picLocks noChangeAspect="1" noChangeArrowheads="1"/>
          </p:cNvPicPr>
          <p:nvPr/>
        </p:nvPicPr>
        <p:blipFill>
          <a:blip r:embed="rId12" cstate="email">
            <a:extLst>
              <a:ext uri="{28A0092B-C50C-407E-A947-70E740481C1C}">
                <a14:useLocalDpi xmlns="" xmlns:a14="http://schemas.microsoft.com/office/drawing/2010/main"/>
              </a:ext>
            </a:extLst>
          </a:blip>
          <a:srcRect/>
          <a:stretch>
            <a:fillRect/>
          </a:stretch>
        </p:blipFill>
        <p:spPr bwMode="auto">
          <a:xfrm>
            <a:off x="7633683" y="3158541"/>
            <a:ext cx="1034067"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3323507" y="4917758"/>
            <a:ext cx="1165860"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4710539" y="4917758"/>
            <a:ext cx="1177403" cy="15528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15" name="Picture 19"/>
          <p:cNvPicPr>
            <a:picLocks noChangeAspect="1" noChangeArrowheads="1"/>
          </p:cNvPicPr>
          <p:nvPr/>
        </p:nvPicPr>
        <p:blipFill>
          <a:blip r:embed="rId15" cstate="email">
            <a:extLst>
              <a:ext uri="{28A0092B-C50C-407E-A947-70E740481C1C}">
                <a14:useLocalDpi xmlns="" xmlns:a14="http://schemas.microsoft.com/office/drawing/2010/main"/>
              </a:ext>
            </a:extLst>
          </a:blip>
          <a:srcRect/>
          <a:stretch>
            <a:fillRect/>
          </a:stretch>
        </p:blipFill>
        <p:spPr bwMode="auto">
          <a:xfrm>
            <a:off x="6115464" y="4917758"/>
            <a:ext cx="1171602" cy="1546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16" name="Picture 20"/>
          <p:cNvPicPr>
            <a:picLocks noChangeAspect="1" noChangeArrowheads="1"/>
          </p:cNvPicPr>
          <p:nvPr/>
        </p:nvPicPr>
        <p:blipFill>
          <a:blip r:embed="rId16" cstate="email">
            <a:extLst>
              <a:ext uri="{28A0092B-C50C-407E-A947-70E740481C1C}">
                <a14:useLocalDpi xmlns="" xmlns:a14="http://schemas.microsoft.com/office/drawing/2010/main"/>
              </a:ext>
            </a:extLst>
          </a:blip>
          <a:srcRect/>
          <a:stretch>
            <a:fillRect/>
          </a:stretch>
        </p:blipFill>
        <p:spPr bwMode="auto">
          <a:xfrm>
            <a:off x="7501890" y="4917758"/>
            <a:ext cx="1165860" cy="1554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dirty="0"/>
              <a:t>Journal </a:t>
            </a:r>
            <a:r>
              <a:rPr lang="de-DE" dirty="0" err="1"/>
              <a:t>Selection</a:t>
            </a:r>
            <a:endParaRPr lang="de-DE" dirty="0"/>
          </a:p>
        </p:txBody>
      </p:sp>
      <p:pic>
        <p:nvPicPr>
          <p:cNvPr id="21" name="Picture 2" descr="International Journal of Computer Vision"/>
          <p:cNvPicPr>
            <a:picLocks noChangeAspect="1" noChangeArrowheads="1"/>
          </p:cNvPicPr>
          <p:nvPr/>
        </p:nvPicPr>
        <p:blipFill>
          <a:blip r:embed="rId17" cstate="print"/>
          <a:srcRect/>
          <a:stretch>
            <a:fillRect/>
          </a:stretch>
        </p:blipFill>
        <p:spPr bwMode="auto">
          <a:xfrm>
            <a:off x="564818" y="3193478"/>
            <a:ext cx="1035284" cy="1414211"/>
          </a:xfrm>
          <a:prstGeom prst="rect">
            <a:avLst/>
          </a:prstGeom>
          <a:noFill/>
        </p:spPr>
      </p:pic>
      <p:pic>
        <p:nvPicPr>
          <p:cNvPr id="22" name="Picture 4" descr="Data Mining and Knowledge Discovery"/>
          <p:cNvPicPr>
            <a:picLocks noChangeAspect="1" noChangeArrowheads="1"/>
          </p:cNvPicPr>
          <p:nvPr/>
        </p:nvPicPr>
        <p:blipFill>
          <a:blip r:embed="rId18" cstate="print"/>
          <a:srcRect/>
          <a:stretch>
            <a:fillRect/>
          </a:stretch>
        </p:blipFill>
        <p:spPr bwMode="auto">
          <a:xfrm>
            <a:off x="4795157" y="1455644"/>
            <a:ext cx="1035284" cy="1542776"/>
          </a:xfrm>
          <a:prstGeom prst="rect">
            <a:avLst/>
          </a:prstGeom>
          <a:noFill/>
        </p:spPr>
      </p:pic>
      <p:pic>
        <p:nvPicPr>
          <p:cNvPr id="23" name="Picture 6" descr="User Modeling and User-Adapted Interaction"/>
          <p:cNvPicPr>
            <a:picLocks noChangeAspect="1" noChangeArrowheads="1"/>
          </p:cNvPicPr>
          <p:nvPr/>
        </p:nvPicPr>
        <p:blipFill>
          <a:blip r:embed="rId19" cstate="print"/>
          <a:srcRect/>
          <a:stretch>
            <a:fillRect/>
          </a:stretch>
        </p:blipFill>
        <p:spPr bwMode="auto">
          <a:xfrm>
            <a:off x="3426555" y="3186659"/>
            <a:ext cx="1035284" cy="1549542"/>
          </a:xfrm>
          <a:prstGeom prst="rect">
            <a:avLst/>
          </a:prstGeom>
          <a:noFill/>
        </p:spPr>
      </p:pic>
      <p:pic>
        <p:nvPicPr>
          <p:cNvPr id="24" name="Picture 8" descr="The VLDB Journal"/>
          <p:cNvPicPr>
            <a:picLocks noChangeAspect="1" noChangeArrowheads="1"/>
          </p:cNvPicPr>
          <p:nvPr/>
        </p:nvPicPr>
        <p:blipFill>
          <a:blip r:embed="rId20" cstate="print"/>
          <a:srcRect/>
          <a:stretch>
            <a:fillRect/>
          </a:stretch>
        </p:blipFill>
        <p:spPr bwMode="auto">
          <a:xfrm>
            <a:off x="502914" y="1439416"/>
            <a:ext cx="1035284" cy="1420978"/>
          </a:xfrm>
          <a:prstGeom prst="rect">
            <a:avLst/>
          </a:prstGeom>
          <a:noFill/>
        </p:spPr>
      </p:pic>
    </p:spTree>
    <p:extLst>
      <p:ext uri="{BB962C8B-B14F-4D97-AF65-F5344CB8AC3E}">
        <p14:creationId xmlns="" xmlns:p14="http://schemas.microsoft.com/office/powerpoint/2010/main" val="105459527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96900" y="914400"/>
            <a:ext cx="8305800" cy="387798"/>
          </a:xfrm>
        </p:spPr>
        <p:txBody>
          <a:bodyPr/>
          <a:lstStyle/>
          <a:p>
            <a:pPr marL="342900" indent="-342900"/>
            <a:r>
              <a:rPr lang="de-DE" dirty="0" err="1" smtClean="0">
                <a:latin typeface="Calibri" pitchFamily="34" charset="0"/>
                <a:ea typeface="ＭＳ Ｐゴシック" pitchFamily="34" charset="-128"/>
                <a:cs typeface="Calibri" pitchFamily="34" charset="0"/>
              </a:rPr>
              <a:t>Some</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tips</a:t>
            </a:r>
            <a:r>
              <a:rPr lang="de-DE" dirty="0" smtClean="0">
                <a:latin typeface="Calibri" pitchFamily="34" charset="0"/>
                <a:ea typeface="ＭＳ Ｐゴシック" pitchFamily="34" charset="-128"/>
                <a:cs typeface="Calibri" pitchFamily="34" charset="0"/>
              </a:rPr>
              <a:t> on </a:t>
            </a:r>
            <a:r>
              <a:rPr lang="de-DE" dirty="0" err="1" smtClean="0">
                <a:latin typeface="Calibri" pitchFamily="34" charset="0"/>
                <a:ea typeface="ＭＳ Ｐゴシック" pitchFamily="34" charset="-128"/>
                <a:cs typeface="Calibri" pitchFamily="34" charset="0"/>
              </a:rPr>
              <a:t>journal</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selection</a:t>
            </a:r>
            <a:endParaRPr lang="en-US" dirty="0" smtClean="0">
              <a:latin typeface="Calibri" pitchFamily="34" charset="0"/>
              <a:ea typeface="ＭＳ Ｐゴシック" pitchFamily="34" charset="-128"/>
              <a:cs typeface="Calibri" pitchFamily="34" charset="0"/>
            </a:endParaRPr>
          </a:p>
        </p:txBody>
      </p:sp>
      <p:sp>
        <p:nvSpPr>
          <p:cNvPr id="12291" name="Content Placeholder 2"/>
          <p:cNvSpPr>
            <a:spLocks noGrp="1"/>
          </p:cNvSpPr>
          <p:nvPr>
            <p:ph idx="4294967295"/>
          </p:nvPr>
        </p:nvSpPr>
        <p:spPr>
          <a:xfrm>
            <a:off x="609600" y="1344656"/>
            <a:ext cx="8305800" cy="5513344"/>
          </a:xfrm>
          <a:prstGeom prst="rect">
            <a:avLst/>
          </a:prstGeom>
        </p:spPr>
        <p:txBody>
          <a:bodyPr/>
          <a:lstStyle/>
          <a:p>
            <a:r>
              <a:rPr lang="en-US" dirty="0" smtClean="0">
                <a:latin typeface="Calibri" pitchFamily="34" charset="0"/>
                <a:ea typeface="ＭＳ Ｐゴシック" pitchFamily="34" charset="-128"/>
                <a:cs typeface="Calibri" pitchFamily="34" charset="0"/>
              </a:rPr>
              <a:t>Read the journal product page and READ THE JOURNAL.</a:t>
            </a:r>
          </a:p>
          <a:p>
            <a:r>
              <a:rPr lang="en-US" dirty="0" smtClean="0">
                <a:latin typeface="Calibri" pitchFamily="34" charset="0"/>
                <a:ea typeface="ＭＳ Ｐゴシック" pitchFamily="34" charset="-128"/>
                <a:cs typeface="Calibri" pitchFamily="34" charset="0"/>
              </a:rPr>
              <a:t>Talk to your colleagues / peers about their experiences with journals you are considering (did they get visibility and citations)</a:t>
            </a:r>
          </a:p>
          <a:p>
            <a:r>
              <a:rPr lang="en-US" dirty="0" smtClean="0">
                <a:latin typeface="Calibri" pitchFamily="34" charset="0"/>
                <a:ea typeface="ＭＳ Ｐゴシック" pitchFamily="34" charset="-128"/>
                <a:cs typeface="Calibri" pitchFamily="34" charset="0"/>
              </a:rPr>
              <a:t>Make use of the expertise of your Library staff.</a:t>
            </a:r>
          </a:p>
          <a:p>
            <a:r>
              <a:rPr lang="en-US" dirty="0" smtClean="0">
                <a:latin typeface="Calibri" pitchFamily="34" charset="0"/>
                <a:ea typeface="ＭＳ Ｐゴシック" pitchFamily="34" charset="-128"/>
                <a:cs typeface="Calibri" pitchFamily="34" charset="0"/>
              </a:rPr>
              <a:t>Is an Impact Factor important to you? Or are you more concerned about usage/visibility?</a:t>
            </a:r>
          </a:p>
          <a:p>
            <a:r>
              <a:rPr lang="en-US" dirty="0" smtClean="0">
                <a:latin typeface="Calibri" pitchFamily="34" charset="0"/>
                <a:ea typeface="ＭＳ Ｐゴシック" pitchFamily="34" charset="-128"/>
                <a:cs typeface="Calibri" pitchFamily="34" charset="0"/>
              </a:rPr>
              <a:t>Don’t miss the importance of social networking sites. </a:t>
            </a:r>
          </a:p>
          <a:p>
            <a:r>
              <a:rPr lang="en-US" dirty="0" smtClean="0">
                <a:latin typeface="Calibri" pitchFamily="34" charset="0"/>
                <a:ea typeface="ＭＳ Ｐゴシック" pitchFamily="34" charset="-128"/>
                <a:cs typeface="Calibri" pitchFamily="34" charset="0"/>
              </a:rPr>
              <a:t>Join other relevant online groups and forums.</a:t>
            </a:r>
          </a:p>
          <a:p>
            <a:r>
              <a:rPr lang="en-US" dirty="0" smtClean="0">
                <a:latin typeface="Calibri" pitchFamily="34" charset="0"/>
                <a:ea typeface="ＭＳ Ｐゴシック" pitchFamily="34" charset="-128"/>
                <a:cs typeface="Calibri" pitchFamily="34" charset="0"/>
              </a:rPr>
              <a:t>Use the digital libraries, Abstracting &amp; Indexing  (A&amp;I) services, Online Archives, etc.</a:t>
            </a:r>
          </a:p>
          <a:p>
            <a:r>
              <a:rPr lang="en-US" dirty="0" smtClean="0">
                <a:latin typeface="Calibri" pitchFamily="34" charset="0"/>
                <a:ea typeface="ＭＳ Ｐゴシック" pitchFamily="34" charset="-128"/>
                <a:cs typeface="Calibri" pitchFamily="34" charset="0"/>
              </a:rPr>
              <a:t>Check publisher sites, you can often find useful information in the ‘for authors’ section. </a:t>
            </a:r>
          </a:p>
          <a:p>
            <a:r>
              <a:rPr lang="en-US" dirty="0" smtClean="0">
                <a:latin typeface="Calibri" pitchFamily="34" charset="0"/>
                <a:ea typeface="ＭＳ Ｐゴシック" pitchFamily="34" charset="-128"/>
                <a:cs typeface="Calibri" pitchFamily="34" charset="0"/>
              </a:rPr>
              <a:t>Avoid journals with no clear submission and reviewing process</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How to structure your article</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elle 3"/>
          <p:cNvGraphicFramePr>
            <a:graphicFrameLocks noGrp="1"/>
          </p:cNvGraphicFramePr>
          <p:nvPr/>
        </p:nvGraphicFramePr>
        <p:xfrm>
          <a:off x="552185" y="1439179"/>
          <a:ext cx="8229600" cy="4937762"/>
        </p:xfrm>
        <a:graphic>
          <a:graphicData uri="http://schemas.openxmlformats.org/drawingml/2006/table">
            <a:tbl>
              <a:tblPr firstRow="1" bandRow="1">
                <a:tableStyleId>{5C22544A-7EE6-4342-B048-85BDC9FD1C3A}</a:tableStyleId>
              </a:tblPr>
              <a:tblGrid>
                <a:gridCol w="1706600"/>
                <a:gridCol w="6523000"/>
              </a:tblGrid>
              <a:tr h="767149">
                <a:tc>
                  <a:txBody>
                    <a:bodyPr/>
                    <a:lstStyle/>
                    <a:p>
                      <a:r>
                        <a:rPr lang="en-US" sz="1800" kern="1200" dirty="0" smtClean="0">
                          <a:solidFill>
                            <a:schemeClr val="dk1"/>
                          </a:solidFill>
                          <a:latin typeface="Calibri" pitchFamily="34" charset="0"/>
                          <a:ea typeface="+mn-ea"/>
                          <a:cs typeface="Calibri" pitchFamily="34" charset="0"/>
                        </a:rPr>
                        <a:t>Title</a:t>
                      </a:r>
                      <a:endParaRPr lang="en-US" sz="1800" kern="1200" dirty="0">
                        <a:solidFill>
                          <a:schemeClr val="dk1"/>
                        </a:solidFill>
                        <a:latin typeface="Calibri" pitchFamily="34" charset="0"/>
                        <a:ea typeface="+mn-ea"/>
                        <a:cs typeface="Calibri" pitchFamily="34" charset="0"/>
                      </a:endParaRPr>
                    </a:p>
                  </a:txBody>
                  <a:tcPr>
                    <a:solidFill>
                      <a:schemeClr val="bg2"/>
                    </a:solidFill>
                  </a:tcPr>
                </a:tc>
                <a:tc>
                  <a:txBody>
                    <a:bodyPr/>
                    <a:lstStyle/>
                    <a:p>
                      <a:r>
                        <a:rPr lang="en-US" sz="1800" b="0" kern="1200" dirty="0" smtClean="0">
                          <a:solidFill>
                            <a:schemeClr val="dk1"/>
                          </a:solidFill>
                          <a:latin typeface="Calibri" pitchFamily="34" charset="0"/>
                          <a:ea typeface="+mn-ea"/>
                          <a:cs typeface="Calibri" pitchFamily="34" charset="0"/>
                        </a:rPr>
                        <a:t>Read first and most. Keep it short and to the point. Must reflect the content of the paper.</a:t>
                      </a:r>
                      <a:endParaRPr lang="en-US" sz="1800" b="0" kern="1200" dirty="0">
                        <a:solidFill>
                          <a:schemeClr val="dk1"/>
                        </a:solidFill>
                        <a:latin typeface="Calibri" pitchFamily="34" charset="0"/>
                        <a:ea typeface="+mn-ea"/>
                        <a:cs typeface="Calibri" pitchFamily="34" charset="0"/>
                      </a:endParaRPr>
                    </a:p>
                  </a:txBody>
                  <a:tcPr>
                    <a:solidFill>
                      <a:schemeClr val="bg2"/>
                    </a:solidFill>
                  </a:tcPr>
                </a:tc>
              </a:tr>
              <a:tr h="444459">
                <a:tc>
                  <a:txBody>
                    <a:bodyPr/>
                    <a:lstStyle/>
                    <a:p>
                      <a:r>
                        <a:rPr lang="en-US" b="1" dirty="0" smtClean="0">
                          <a:latin typeface="Calibri" pitchFamily="34" charset="0"/>
                          <a:cs typeface="Calibri" pitchFamily="34" charset="0"/>
                        </a:rPr>
                        <a:t>Authors</a:t>
                      </a:r>
                      <a:endParaRPr lang="en-US" b="1" dirty="0">
                        <a:latin typeface="Calibri" pitchFamily="34" charset="0"/>
                        <a:cs typeface="Calibri" pitchFamily="34" charset="0"/>
                      </a:endParaRPr>
                    </a:p>
                  </a:txBody>
                  <a:tcPr/>
                </a:tc>
                <a:tc>
                  <a:txBody>
                    <a:bodyPr/>
                    <a:lstStyle/>
                    <a:p>
                      <a:r>
                        <a:rPr lang="en-US" smtClean="0">
                          <a:latin typeface="Calibri" pitchFamily="34" charset="0"/>
                          <a:cs typeface="Calibri" pitchFamily="34" charset="0"/>
                        </a:rPr>
                        <a:t>Correct spelling, consistency in affiliation.</a:t>
                      </a:r>
                      <a:endParaRPr lang="en-US">
                        <a:latin typeface="Calibri" pitchFamily="34" charset="0"/>
                        <a:cs typeface="Calibri" pitchFamily="34" charset="0"/>
                      </a:endParaRPr>
                    </a:p>
                  </a:txBody>
                  <a:tcPr/>
                </a:tc>
              </a:tr>
              <a:tr h="767149">
                <a:tc>
                  <a:txBody>
                    <a:bodyPr/>
                    <a:lstStyle/>
                    <a:p>
                      <a:r>
                        <a:rPr lang="en-US" b="1" smtClean="0">
                          <a:latin typeface="Calibri" pitchFamily="34" charset="0"/>
                          <a:cs typeface="Calibri" pitchFamily="34" charset="0"/>
                        </a:rPr>
                        <a:t>Abstract</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75-2</a:t>
                      </a:r>
                      <a:r>
                        <a:rPr lang="ru-RU" dirty="0" smtClean="0">
                          <a:latin typeface="Calibri" pitchFamily="34" charset="0"/>
                          <a:cs typeface="Calibri" pitchFamily="34" charset="0"/>
                        </a:rPr>
                        <a:t>5</a:t>
                      </a:r>
                      <a:r>
                        <a:rPr lang="en-US" dirty="0" smtClean="0">
                          <a:latin typeface="Calibri" pitchFamily="34" charset="0"/>
                          <a:cs typeface="Calibri" pitchFamily="34" charset="0"/>
                        </a:rPr>
                        <a:t>0 word summary of objective and results.</a:t>
                      </a:r>
                      <a:r>
                        <a:rPr lang="en-US" baseline="0" dirty="0" smtClean="0">
                          <a:latin typeface="Calibri" pitchFamily="34" charset="0"/>
                          <a:cs typeface="Calibri" pitchFamily="34" charset="0"/>
                        </a:rPr>
                        <a:t> Includes key message of paper. </a:t>
                      </a:r>
                      <a:endParaRPr lang="en-US" dirty="0">
                        <a:latin typeface="Calibri" pitchFamily="34" charset="0"/>
                        <a:cs typeface="Calibri" pitchFamily="34" charset="0"/>
                      </a:endParaRPr>
                    </a:p>
                  </a:txBody>
                  <a:tcPr/>
                </a:tc>
              </a:tr>
              <a:tr h="767149">
                <a:tc>
                  <a:txBody>
                    <a:bodyPr/>
                    <a:lstStyle/>
                    <a:p>
                      <a:r>
                        <a:rPr lang="en-US" b="1" smtClean="0">
                          <a:latin typeface="Calibri" pitchFamily="34" charset="0"/>
                          <a:cs typeface="Calibri" pitchFamily="34" charset="0"/>
                        </a:rPr>
                        <a:t>Keywords</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Synonyms</a:t>
                      </a:r>
                      <a:r>
                        <a:rPr lang="en-US" baseline="0" dirty="0" smtClean="0">
                          <a:latin typeface="Calibri" pitchFamily="34" charset="0"/>
                          <a:cs typeface="Calibri" pitchFamily="34" charset="0"/>
                        </a:rPr>
                        <a:t> relevant as search terms e.g. in Google. Ideally not words from title because title words are automatically keywords.</a:t>
                      </a:r>
                      <a:endParaRPr lang="en-US" dirty="0">
                        <a:latin typeface="Calibri" pitchFamily="34" charset="0"/>
                        <a:cs typeface="Calibri" pitchFamily="34" charset="0"/>
                      </a:endParaRPr>
                    </a:p>
                  </a:txBody>
                  <a:tcPr/>
                </a:tc>
              </a:tr>
              <a:tr h="1424707">
                <a:tc>
                  <a:txBody>
                    <a:bodyPr/>
                    <a:lstStyle/>
                    <a:p>
                      <a:r>
                        <a:rPr lang="en-US" b="1" smtClean="0">
                          <a:latin typeface="Calibri" pitchFamily="34" charset="0"/>
                          <a:cs typeface="Calibri" pitchFamily="34" charset="0"/>
                        </a:rPr>
                        <a:t>Introduction</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Explain i) why the work was conducted</a:t>
                      </a:r>
                      <a:r>
                        <a:rPr lang="en-US" baseline="0" dirty="0" smtClean="0">
                          <a:latin typeface="Calibri" pitchFamily="34" charset="0"/>
                          <a:cs typeface="Calibri" pitchFamily="34" charset="0"/>
                        </a:rPr>
                        <a:t> ii) what methodology was employed iii) why you chose this particular methodology iv) How the methodology accomplished the hypothesis set out in your abstract.</a:t>
                      </a:r>
                      <a:endParaRPr lang="en-US" dirty="0">
                        <a:latin typeface="Calibri" pitchFamily="34" charset="0"/>
                        <a:cs typeface="Calibri" pitchFamily="34" charset="0"/>
                      </a:endParaRPr>
                    </a:p>
                  </a:txBody>
                  <a:tcPr/>
                </a:tc>
              </a:tr>
              <a:tr h="767149">
                <a:tc>
                  <a:txBody>
                    <a:bodyPr/>
                    <a:lstStyle/>
                    <a:p>
                      <a:r>
                        <a:rPr lang="en-US" b="1" smtClean="0">
                          <a:latin typeface="Calibri" pitchFamily="34" charset="0"/>
                          <a:cs typeface="Calibri" pitchFamily="34" charset="0"/>
                        </a:rPr>
                        <a:t>Methodology</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Written</a:t>
                      </a:r>
                      <a:r>
                        <a:rPr lang="en-US" baseline="0" dirty="0" smtClean="0">
                          <a:latin typeface="Calibri" pitchFamily="34" charset="0"/>
                          <a:cs typeface="Calibri" pitchFamily="34" charset="0"/>
                        </a:rPr>
                        <a:t> clearly and concisely so that someone can follow what you did.</a:t>
                      </a:r>
                      <a:endParaRPr lang="en-US" dirty="0">
                        <a:latin typeface="Calibri" pitchFamily="34" charset="0"/>
                        <a:cs typeface="Calibri" pitchFamily="34" charset="0"/>
                      </a:endParaRPr>
                    </a:p>
                  </a:txBody>
                  <a:tcPr/>
                </a:tc>
              </a:tr>
            </a:tbl>
          </a:graphicData>
        </a:graphic>
      </p:graphicFrame>
      <p:sp>
        <p:nvSpPr>
          <p:cNvPr id="5" name="Rectangle 4"/>
          <p:cNvSpPr/>
          <p:nvPr/>
        </p:nvSpPr>
        <p:spPr bwMode="auto">
          <a:xfrm>
            <a:off x="486890" y="1389413"/>
            <a:ext cx="8321040" cy="2838203"/>
          </a:xfrm>
          <a:prstGeom prst="rect">
            <a:avLst/>
          </a:prstGeom>
          <a:noFill/>
          <a:ln w="5715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How to structure your article (cont.)</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elle 3"/>
          <p:cNvGraphicFramePr>
            <a:graphicFrameLocks noGrp="1"/>
          </p:cNvGraphicFramePr>
          <p:nvPr/>
        </p:nvGraphicFramePr>
        <p:xfrm>
          <a:off x="552185" y="1427304"/>
          <a:ext cx="8229600" cy="4934852"/>
        </p:xfrm>
        <a:graphic>
          <a:graphicData uri="http://schemas.openxmlformats.org/drawingml/2006/table">
            <a:tbl>
              <a:tblPr firstRow="1" bandRow="1">
                <a:tableStyleId>{5C22544A-7EE6-4342-B048-85BDC9FD1C3A}</a:tableStyleId>
              </a:tblPr>
              <a:tblGrid>
                <a:gridCol w="2654711"/>
                <a:gridCol w="5574889"/>
              </a:tblGrid>
              <a:tr h="508374">
                <a:tc>
                  <a:txBody>
                    <a:bodyPr/>
                    <a:lstStyle/>
                    <a:p>
                      <a:r>
                        <a:rPr lang="en-US" sz="1800" kern="1200" dirty="0" smtClean="0">
                          <a:solidFill>
                            <a:schemeClr val="dk1"/>
                          </a:solidFill>
                          <a:latin typeface="Calibri" pitchFamily="34" charset="0"/>
                          <a:ea typeface="+mn-ea"/>
                          <a:cs typeface="Calibri" pitchFamily="34" charset="0"/>
                        </a:rPr>
                        <a:t>Analysis/Results</a:t>
                      </a:r>
                      <a:endParaRPr lang="en-US" sz="1800" kern="1200" dirty="0">
                        <a:solidFill>
                          <a:schemeClr val="dk1"/>
                        </a:solidFill>
                        <a:latin typeface="Calibri" pitchFamily="34" charset="0"/>
                        <a:ea typeface="+mn-ea"/>
                        <a:cs typeface="Calibri" pitchFamily="34" charset="0"/>
                      </a:endParaRPr>
                    </a:p>
                  </a:txBody>
                  <a:tcPr>
                    <a:solidFill>
                      <a:schemeClr val="bg2"/>
                    </a:solidFill>
                  </a:tcPr>
                </a:tc>
                <a:tc>
                  <a:txBody>
                    <a:bodyPr/>
                    <a:lstStyle/>
                    <a:p>
                      <a:r>
                        <a:rPr lang="en-US" sz="1800" b="0" kern="1200" dirty="0" smtClean="0">
                          <a:solidFill>
                            <a:schemeClr val="dk1"/>
                          </a:solidFill>
                          <a:latin typeface="Calibri" pitchFamily="34" charset="0"/>
                          <a:ea typeface="+mn-ea"/>
                          <a:cs typeface="Calibri" pitchFamily="34" charset="0"/>
                        </a:rPr>
                        <a:t>Present</a:t>
                      </a:r>
                      <a:r>
                        <a:rPr lang="en-US" sz="1800" b="0" kern="1200" baseline="0" dirty="0" smtClean="0">
                          <a:solidFill>
                            <a:schemeClr val="dk1"/>
                          </a:solidFill>
                          <a:latin typeface="Calibri" pitchFamily="34" charset="0"/>
                          <a:ea typeface="+mn-ea"/>
                          <a:cs typeface="Calibri" pitchFamily="34" charset="0"/>
                        </a:rPr>
                        <a:t> the results clearly and carefully.</a:t>
                      </a:r>
                      <a:endParaRPr lang="en-US" sz="1800" b="0" kern="1200" dirty="0">
                        <a:solidFill>
                          <a:schemeClr val="dk1"/>
                        </a:solidFill>
                        <a:latin typeface="Calibri" pitchFamily="34" charset="0"/>
                        <a:ea typeface="+mn-ea"/>
                        <a:cs typeface="Calibri" pitchFamily="34" charset="0"/>
                      </a:endParaRPr>
                    </a:p>
                  </a:txBody>
                  <a:tcPr>
                    <a:solidFill>
                      <a:schemeClr val="bg2"/>
                    </a:solidFill>
                  </a:tcPr>
                </a:tc>
              </a:tr>
              <a:tr h="1638926">
                <a:tc>
                  <a:txBody>
                    <a:bodyPr/>
                    <a:lstStyle/>
                    <a:p>
                      <a:r>
                        <a:rPr lang="en-US" b="1" dirty="0" smtClean="0">
                          <a:latin typeface="Calibri" pitchFamily="34" charset="0"/>
                          <a:cs typeface="Calibri" pitchFamily="34" charset="0"/>
                        </a:rPr>
                        <a:t>Discussion</a:t>
                      </a:r>
                      <a:endParaRPr lang="en-US" b="1" dirty="0">
                        <a:latin typeface="Calibri" pitchFamily="34" charset="0"/>
                        <a:cs typeface="Calibri" pitchFamily="34" charset="0"/>
                      </a:endParaRPr>
                    </a:p>
                  </a:txBody>
                  <a:tcPr/>
                </a:tc>
                <a:tc>
                  <a:txBody>
                    <a:bodyPr/>
                    <a:lstStyle/>
                    <a:p>
                      <a:r>
                        <a:rPr lang="en-US" smtClean="0">
                          <a:latin typeface="Calibri" pitchFamily="34" charset="0"/>
                          <a:cs typeface="Calibri" pitchFamily="34" charset="0"/>
                        </a:rPr>
                        <a:t>Discuss the results here. If the results were not what you were expecting this is where you can provide insights or speculations as to what happened and/or what you could have done differently.</a:t>
                      </a:r>
                      <a:endParaRPr lang="en-US">
                        <a:latin typeface="Calibri" pitchFamily="34" charset="0"/>
                        <a:cs typeface="Calibri" pitchFamily="34" charset="0"/>
                      </a:endParaRPr>
                    </a:p>
                  </a:txBody>
                  <a:tcPr/>
                </a:tc>
              </a:tr>
              <a:tr h="511282">
                <a:tc>
                  <a:txBody>
                    <a:bodyPr/>
                    <a:lstStyle/>
                    <a:p>
                      <a:r>
                        <a:rPr lang="en-US" b="1" dirty="0" smtClean="0">
                          <a:latin typeface="Calibri" pitchFamily="34" charset="0"/>
                          <a:cs typeface="Calibri" pitchFamily="34" charset="0"/>
                        </a:rPr>
                        <a:t>Conclusions</a:t>
                      </a:r>
                      <a:endParaRPr lang="en-US" b="1" dirty="0">
                        <a:latin typeface="Calibri" pitchFamily="34" charset="0"/>
                        <a:cs typeface="Calibri" pitchFamily="34" charset="0"/>
                      </a:endParaRPr>
                    </a:p>
                  </a:txBody>
                  <a:tcPr>
                    <a:solidFill>
                      <a:schemeClr val="bg2"/>
                    </a:solidFill>
                  </a:tcPr>
                </a:tc>
                <a:tc>
                  <a:txBody>
                    <a:bodyPr/>
                    <a:lstStyle/>
                    <a:p>
                      <a:r>
                        <a:rPr lang="en-US" dirty="0" smtClean="0">
                          <a:latin typeface="Calibri" pitchFamily="34" charset="0"/>
                          <a:cs typeface="Calibri" pitchFamily="34" charset="0"/>
                        </a:rPr>
                        <a:t>Write down your</a:t>
                      </a:r>
                      <a:r>
                        <a:rPr lang="en-US" baseline="0" dirty="0" smtClean="0">
                          <a:latin typeface="Calibri" pitchFamily="34" charset="0"/>
                          <a:cs typeface="Calibri" pitchFamily="34" charset="0"/>
                        </a:rPr>
                        <a:t> conclusions from the study.</a:t>
                      </a:r>
                      <a:endParaRPr lang="en-US" dirty="0">
                        <a:latin typeface="Calibri" pitchFamily="34" charset="0"/>
                        <a:cs typeface="Calibri" pitchFamily="34" charset="0"/>
                      </a:endParaRPr>
                    </a:p>
                  </a:txBody>
                  <a:tcPr>
                    <a:solidFill>
                      <a:schemeClr val="bg2"/>
                    </a:solidFill>
                  </a:tcPr>
                </a:tc>
              </a:tr>
              <a:tr h="882494">
                <a:tc>
                  <a:txBody>
                    <a:bodyPr/>
                    <a:lstStyle/>
                    <a:p>
                      <a:r>
                        <a:rPr lang="en-US" b="1" smtClean="0">
                          <a:latin typeface="Calibri" pitchFamily="34" charset="0"/>
                          <a:cs typeface="Calibri" pitchFamily="34" charset="0"/>
                        </a:rPr>
                        <a:t>Acknowledgements</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Acknowledge</a:t>
                      </a:r>
                      <a:r>
                        <a:rPr lang="en-US" baseline="0" dirty="0" smtClean="0">
                          <a:latin typeface="Calibri" pitchFamily="34" charset="0"/>
                          <a:cs typeface="Calibri" pitchFamily="34" charset="0"/>
                        </a:rPr>
                        <a:t> the people and institutions who have made your research possible e.g. funding.</a:t>
                      </a:r>
                      <a:endParaRPr lang="en-US" dirty="0">
                        <a:latin typeface="Calibri" pitchFamily="34" charset="0"/>
                        <a:cs typeface="Calibri" pitchFamily="34" charset="0"/>
                      </a:endParaRPr>
                    </a:p>
                  </a:txBody>
                  <a:tcPr/>
                </a:tc>
              </a:tr>
              <a:tr h="882494">
                <a:tc>
                  <a:txBody>
                    <a:bodyPr/>
                    <a:lstStyle/>
                    <a:p>
                      <a:r>
                        <a:rPr lang="en-US" b="1" smtClean="0">
                          <a:latin typeface="Calibri" pitchFamily="34" charset="0"/>
                          <a:cs typeface="Calibri" pitchFamily="34" charset="0"/>
                        </a:rPr>
                        <a:t>References</a:t>
                      </a:r>
                      <a:endParaRPr lang="en-US" b="1">
                        <a:latin typeface="Calibri" pitchFamily="34" charset="0"/>
                        <a:cs typeface="Calibri" pitchFamily="34" charset="0"/>
                      </a:endParaRPr>
                    </a:p>
                  </a:txBody>
                  <a:tcPr/>
                </a:tc>
                <a:tc>
                  <a:txBody>
                    <a:bodyPr/>
                    <a:lstStyle/>
                    <a:p>
                      <a:r>
                        <a:rPr lang="en-US" smtClean="0">
                          <a:latin typeface="Calibri" pitchFamily="34" charset="0"/>
                          <a:cs typeface="Calibri" pitchFamily="34" charset="0"/>
                        </a:rPr>
                        <a:t>Properly</a:t>
                      </a:r>
                      <a:r>
                        <a:rPr lang="en-US" baseline="0" smtClean="0">
                          <a:latin typeface="Calibri" pitchFamily="34" charset="0"/>
                          <a:cs typeface="Calibri" pitchFamily="34" charset="0"/>
                        </a:rPr>
                        <a:t> cite your referenced material; use the style of the journal.</a:t>
                      </a:r>
                      <a:endParaRPr lang="en-US">
                        <a:latin typeface="Calibri" pitchFamily="34" charset="0"/>
                        <a:cs typeface="Calibri" pitchFamily="34" charset="0"/>
                      </a:endParaRPr>
                    </a:p>
                  </a:txBody>
                  <a:tcPr/>
                </a:tc>
              </a:tr>
              <a:tr h="511282">
                <a:tc>
                  <a:txBody>
                    <a:bodyPr/>
                    <a:lstStyle/>
                    <a:p>
                      <a:r>
                        <a:rPr lang="en-US" b="1" smtClean="0">
                          <a:latin typeface="Calibri" pitchFamily="34" charset="0"/>
                          <a:cs typeface="Calibri" pitchFamily="34" charset="0"/>
                        </a:rPr>
                        <a:t>Supplementary Material</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List any supplementary</a:t>
                      </a:r>
                      <a:r>
                        <a:rPr lang="en-US" baseline="0" dirty="0" smtClean="0">
                          <a:latin typeface="Calibri" pitchFamily="34" charset="0"/>
                          <a:cs typeface="Calibri" pitchFamily="34" charset="0"/>
                        </a:rPr>
                        <a:t> materials, appendices.</a:t>
                      </a:r>
                      <a:endParaRPr lang="en-US" dirty="0">
                        <a:latin typeface="Calibri" pitchFamily="34" charset="0"/>
                        <a:cs typeface="Calibri" pitchFamily="34" charset="0"/>
                      </a:endParaRPr>
                    </a:p>
                  </a:txBody>
                  <a:tcPr/>
                </a:tc>
              </a:tr>
            </a:tbl>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The ‘</a:t>
            </a:r>
            <a:r>
              <a:rPr lang="de-DE" dirty="0" err="1"/>
              <a:t>write</a:t>
            </a:r>
            <a:r>
              <a:rPr lang="de-DE" dirty="0"/>
              <a:t>’ </a:t>
            </a:r>
            <a:r>
              <a:rPr lang="de-DE" dirty="0" err="1"/>
              <a:t>order</a:t>
            </a:r>
            <a:endParaRPr lang="de-DE" dirty="0"/>
          </a:p>
        </p:txBody>
      </p:sp>
      <p:graphicFrame>
        <p:nvGraphicFramePr>
          <p:cNvPr id="13" name="Tabelle 12"/>
          <p:cNvGraphicFramePr>
            <a:graphicFrameLocks noGrp="1"/>
          </p:cNvGraphicFramePr>
          <p:nvPr>
            <p:extLst>
              <p:ext uri="{D42A27DB-BD31-4B8C-83A1-F6EECF244321}">
                <p14:modId xmlns="" xmlns:p14="http://schemas.microsoft.com/office/powerpoint/2010/main" val="1029264709"/>
              </p:ext>
            </p:extLst>
          </p:nvPr>
        </p:nvGraphicFramePr>
        <p:xfrm>
          <a:off x="534105" y="2421053"/>
          <a:ext cx="8130118" cy="965712"/>
        </p:xfrm>
        <a:graphic>
          <a:graphicData uri="http://schemas.openxmlformats.org/drawingml/2006/table">
            <a:tbl>
              <a:tblPr firstRow="1" bandRow="1">
                <a:tableStyleId>{2D5ABB26-0587-4C30-8999-92F81FD0307C}</a:tableStyleId>
              </a:tblPr>
              <a:tblGrid>
                <a:gridCol w="5511800"/>
                <a:gridCol w="2618318"/>
              </a:tblGrid>
              <a:tr h="805839">
                <a:tc>
                  <a:txBody>
                    <a:bodyPr/>
                    <a:lstStyle/>
                    <a:p>
                      <a:pPr marL="0" lvl="0" indent="-284162">
                        <a:lnSpc>
                          <a:spcPct val="80000"/>
                        </a:lnSpc>
                        <a:spcBef>
                          <a:spcPts val="1200"/>
                        </a:spcBef>
                        <a:buNone/>
                      </a:pPr>
                      <a:r>
                        <a:rPr lang="de-DE" dirty="0" err="1" smtClean="0">
                          <a:solidFill>
                            <a:srgbClr val="10A01E"/>
                          </a:solidFill>
                        </a:rPr>
                        <a:t>Methods</a:t>
                      </a:r>
                      <a:endParaRPr lang="de-DE" dirty="0" smtClean="0">
                        <a:solidFill>
                          <a:srgbClr val="10A01E"/>
                        </a:solidFill>
                      </a:endParaRPr>
                    </a:p>
                    <a:p>
                      <a:pPr marL="0" lvl="0" indent="-284162">
                        <a:lnSpc>
                          <a:spcPct val="80000"/>
                        </a:lnSpc>
                        <a:spcBef>
                          <a:spcPts val="1200"/>
                        </a:spcBef>
                        <a:buNone/>
                      </a:pPr>
                      <a:r>
                        <a:rPr lang="de-DE" dirty="0" err="1" smtClean="0">
                          <a:solidFill>
                            <a:srgbClr val="10A01E"/>
                          </a:solidFill>
                        </a:rPr>
                        <a:t>Results</a:t>
                      </a:r>
                      <a:endParaRPr lang="de-DE" dirty="0">
                        <a:solidFill>
                          <a:srgbClr val="10A01E"/>
                        </a:solidFill>
                      </a:endParaRPr>
                    </a:p>
                  </a:txBody>
                  <a:tcPr marL="216000" marR="216000" marT="140400" marB="234000">
                    <a:lnR w="12700" cap="flat" cmpd="sng" algn="ctr">
                      <a:noFill/>
                      <a:prstDash val="solid"/>
                      <a:round/>
                      <a:headEnd type="none" w="med" len="med"/>
                      <a:tailEnd type="none" w="med" len="med"/>
                    </a:lnR>
                    <a:solidFill>
                      <a:schemeClr val="bg1">
                        <a:lumMod val="85000"/>
                      </a:schemeClr>
                    </a:solidFill>
                  </a:tcPr>
                </a:tc>
                <a:tc>
                  <a:txBody>
                    <a:bodyPr/>
                    <a:lstStyle/>
                    <a:p>
                      <a:pPr>
                        <a:spcBef>
                          <a:spcPts val="800"/>
                        </a:spcBef>
                        <a:buClr>
                          <a:schemeClr val="accent2"/>
                        </a:buClr>
                        <a:buSzPct val="100000"/>
                      </a:pPr>
                      <a:r>
                        <a:rPr lang="de-DE" sz="1800" dirty="0" smtClean="0">
                          <a:solidFill>
                            <a:srgbClr val="10A01E"/>
                          </a:solidFill>
                          <a:latin typeface="+mn-lt"/>
                        </a:rPr>
                        <a:t>Write </a:t>
                      </a:r>
                      <a:r>
                        <a:rPr lang="de-DE" sz="1800" b="1" dirty="0" err="1" smtClean="0">
                          <a:solidFill>
                            <a:srgbClr val="10A01E"/>
                          </a:solidFill>
                          <a:latin typeface="+mn-lt"/>
                        </a:rPr>
                        <a:t>during</a:t>
                      </a:r>
                      <a:r>
                        <a:rPr lang="de-DE" sz="1800" dirty="0" smtClean="0">
                          <a:solidFill>
                            <a:srgbClr val="10A01E"/>
                          </a:solidFill>
                          <a:latin typeface="+mn-lt"/>
                        </a:rPr>
                        <a:t> </a:t>
                      </a:r>
                      <a:r>
                        <a:rPr lang="de-DE" sz="1800" dirty="0" err="1" smtClean="0">
                          <a:solidFill>
                            <a:srgbClr val="10A01E"/>
                          </a:solidFill>
                          <a:latin typeface="+mn-lt"/>
                        </a:rPr>
                        <a:t>the</a:t>
                      </a:r>
                      <a:r>
                        <a:rPr lang="de-DE" sz="1800" dirty="0" smtClean="0">
                          <a:solidFill>
                            <a:srgbClr val="10A01E"/>
                          </a:solidFill>
                          <a:latin typeface="+mn-lt"/>
                        </a:rPr>
                        <a:t> </a:t>
                      </a:r>
                      <a:r>
                        <a:rPr lang="de-DE" sz="1800" dirty="0" err="1" smtClean="0">
                          <a:solidFill>
                            <a:srgbClr val="10A01E"/>
                          </a:solidFill>
                          <a:latin typeface="+mn-lt"/>
                        </a:rPr>
                        <a:t>research</a:t>
                      </a:r>
                      <a:endParaRPr lang="de-DE" sz="1800" dirty="0" smtClean="0">
                        <a:solidFill>
                          <a:srgbClr val="10A01E"/>
                        </a:solidFill>
                        <a:latin typeface="+mn-lt"/>
                      </a:endParaRPr>
                    </a:p>
                  </a:txBody>
                  <a:tcPr marL="216000" marR="216000" marT="140400" marB="234000">
                    <a:lnL w="12700" cap="flat" cmpd="sng" algn="ctr">
                      <a:noFill/>
                      <a:prstDash val="solid"/>
                      <a:round/>
                      <a:headEnd type="none" w="med" len="med"/>
                      <a:tailEnd type="none" w="med" len="med"/>
                    </a:lnL>
                    <a:lnR>
                      <a:noFill/>
                    </a:lnR>
                    <a:lnT>
                      <a:noFill/>
                    </a:lnT>
                    <a:lnB>
                      <a:noFill/>
                    </a:lnB>
                    <a:solidFill>
                      <a:schemeClr val="bg1"/>
                    </a:solidFill>
                  </a:tcPr>
                </a:tc>
              </a:tr>
            </a:tbl>
          </a:graphicData>
        </a:graphic>
      </p:graphicFrame>
      <p:graphicFrame>
        <p:nvGraphicFramePr>
          <p:cNvPr id="17" name="Tabelle 16"/>
          <p:cNvGraphicFramePr>
            <a:graphicFrameLocks noGrp="1"/>
          </p:cNvGraphicFramePr>
          <p:nvPr>
            <p:extLst>
              <p:ext uri="{D42A27DB-BD31-4B8C-83A1-F6EECF244321}">
                <p14:modId xmlns="" xmlns:p14="http://schemas.microsoft.com/office/powerpoint/2010/main" val="3240349978"/>
              </p:ext>
            </p:extLst>
          </p:nvPr>
        </p:nvGraphicFramePr>
        <p:xfrm>
          <a:off x="534105" y="3627553"/>
          <a:ext cx="8130118" cy="965712"/>
        </p:xfrm>
        <a:graphic>
          <a:graphicData uri="http://schemas.openxmlformats.org/drawingml/2006/table">
            <a:tbl>
              <a:tblPr firstRow="1" bandRow="1">
                <a:tableStyleId>{2D5ABB26-0587-4C30-8999-92F81FD0307C}</a:tableStyleId>
              </a:tblPr>
              <a:tblGrid>
                <a:gridCol w="5511800"/>
                <a:gridCol w="2618318"/>
              </a:tblGrid>
              <a:tr h="805839">
                <a:tc>
                  <a:txBody>
                    <a:bodyPr/>
                    <a:lstStyle/>
                    <a:p>
                      <a:pPr marL="0" lvl="0" indent="-284162">
                        <a:lnSpc>
                          <a:spcPct val="80000"/>
                        </a:lnSpc>
                        <a:spcBef>
                          <a:spcPts val="1200"/>
                        </a:spcBef>
                        <a:buNone/>
                      </a:pPr>
                      <a:r>
                        <a:rPr lang="de-DE" dirty="0" err="1" smtClean="0">
                          <a:solidFill>
                            <a:schemeClr val="accent3"/>
                          </a:solidFill>
                        </a:rPr>
                        <a:t>Introduction</a:t>
                      </a:r>
                      <a:endParaRPr lang="de-DE" dirty="0" smtClean="0">
                        <a:solidFill>
                          <a:schemeClr val="accent3"/>
                        </a:solidFill>
                      </a:endParaRPr>
                    </a:p>
                    <a:p>
                      <a:pPr marL="0" lvl="0" indent="-284162">
                        <a:lnSpc>
                          <a:spcPct val="80000"/>
                        </a:lnSpc>
                        <a:spcBef>
                          <a:spcPts val="1200"/>
                        </a:spcBef>
                        <a:buNone/>
                      </a:pPr>
                      <a:r>
                        <a:rPr lang="de-DE" dirty="0" err="1" smtClean="0">
                          <a:solidFill>
                            <a:schemeClr val="accent3"/>
                          </a:solidFill>
                        </a:rPr>
                        <a:t>Discussion</a:t>
                      </a:r>
                      <a:endParaRPr lang="de-DE" dirty="0">
                        <a:solidFill>
                          <a:schemeClr val="accent3"/>
                        </a:solidFill>
                      </a:endParaRPr>
                    </a:p>
                  </a:txBody>
                  <a:tcPr marL="216000" marR="216000" marT="140400" marB="234000">
                    <a:lnR w="12700" cap="flat" cmpd="sng" algn="ctr">
                      <a:noFill/>
                      <a:prstDash val="solid"/>
                      <a:round/>
                      <a:headEnd type="none" w="med" len="med"/>
                      <a:tailEnd type="none" w="med" len="med"/>
                    </a:lnR>
                    <a:solidFill>
                      <a:srgbClr val="D9D9D9"/>
                    </a:solidFill>
                  </a:tcPr>
                </a:tc>
                <a:tc>
                  <a:txBody>
                    <a:bodyPr/>
                    <a:lstStyle/>
                    <a:p>
                      <a:pPr>
                        <a:spcBef>
                          <a:spcPts val="800"/>
                        </a:spcBef>
                        <a:buClr>
                          <a:schemeClr val="accent2"/>
                        </a:buClr>
                        <a:buSzPct val="100000"/>
                      </a:pPr>
                      <a:r>
                        <a:rPr lang="de-DE" sz="1800" dirty="0" smtClean="0">
                          <a:solidFill>
                            <a:srgbClr val="0075F2"/>
                          </a:solidFill>
                          <a:latin typeface="+mn-lt"/>
                        </a:rPr>
                        <a:t>Write </a:t>
                      </a:r>
                      <a:r>
                        <a:rPr lang="de-DE" sz="1800" b="1" dirty="0" smtClean="0">
                          <a:solidFill>
                            <a:srgbClr val="0075F2"/>
                          </a:solidFill>
                          <a:latin typeface="+mn-lt"/>
                        </a:rPr>
                        <a:t>after</a:t>
                      </a:r>
                      <a:r>
                        <a:rPr lang="de-DE" sz="1800" dirty="0" smtClean="0">
                          <a:solidFill>
                            <a:srgbClr val="0075F2"/>
                          </a:solidFill>
                          <a:latin typeface="+mn-lt"/>
                        </a:rPr>
                        <a:t> </a:t>
                      </a:r>
                      <a:r>
                        <a:rPr lang="de-DE" sz="1800" dirty="0" err="1" smtClean="0">
                          <a:solidFill>
                            <a:srgbClr val="0075F2"/>
                          </a:solidFill>
                          <a:latin typeface="+mn-lt"/>
                        </a:rPr>
                        <a:t>selecting</a:t>
                      </a:r>
                      <a:r>
                        <a:rPr lang="de-DE" sz="1800" dirty="0" smtClean="0">
                          <a:solidFill>
                            <a:srgbClr val="0075F2"/>
                          </a:solidFill>
                          <a:latin typeface="+mn-lt"/>
                        </a:rPr>
                        <a:t> </a:t>
                      </a:r>
                      <a:r>
                        <a:rPr lang="de-DE" sz="1800" dirty="0" err="1" smtClean="0">
                          <a:solidFill>
                            <a:srgbClr val="0075F2"/>
                          </a:solidFill>
                          <a:latin typeface="+mn-lt"/>
                        </a:rPr>
                        <a:t>your</a:t>
                      </a:r>
                      <a:r>
                        <a:rPr lang="de-DE" sz="1800" dirty="0" smtClean="0">
                          <a:solidFill>
                            <a:srgbClr val="0075F2"/>
                          </a:solidFill>
                          <a:latin typeface="+mn-lt"/>
                        </a:rPr>
                        <a:t> </a:t>
                      </a:r>
                      <a:r>
                        <a:rPr lang="de-DE" sz="1800" dirty="0" err="1" smtClean="0">
                          <a:solidFill>
                            <a:srgbClr val="0075F2"/>
                          </a:solidFill>
                          <a:latin typeface="+mn-lt"/>
                        </a:rPr>
                        <a:t>target</a:t>
                      </a:r>
                      <a:r>
                        <a:rPr lang="de-DE" sz="1800" dirty="0" smtClean="0">
                          <a:solidFill>
                            <a:srgbClr val="0075F2"/>
                          </a:solidFill>
                          <a:latin typeface="+mn-lt"/>
                        </a:rPr>
                        <a:t> </a:t>
                      </a:r>
                      <a:r>
                        <a:rPr lang="de-DE" sz="1800" dirty="0" err="1" smtClean="0">
                          <a:solidFill>
                            <a:srgbClr val="0075F2"/>
                          </a:solidFill>
                          <a:latin typeface="+mn-lt"/>
                        </a:rPr>
                        <a:t>journal</a:t>
                      </a:r>
                      <a:endParaRPr lang="de-DE" sz="1800" dirty="0" smtClean="0">
                        <a:solidFill>
                          <a:srgbClr val="0075F2"/>
                        </a:solidFill>
                        <a:latin typeface="+mn-lt"/>
                      </a:endParaRPr>
                    </a:p>
                  </a:txBody>
                  <a:tcPr marL="216000" marR="216000" marT="140400" marB="234000">
                    <a:lnL w="12700" cap="flat" cmpd="sng" algn="ctr">
                      <a:noFill/>
                      <a:prstDash val="solid"/>
                      <a:round/>
                      <a:headEnd type="none" w="med" len="med"/>
                      <a:tailEnd type="none" w="med" len="med"/>
                    </a:lnL>
                    <a:lnR>
                      <a:noFill/>
                    </a:lnR>
                    <a:lnT>
                      <a:noFill/>
                    </a:lnT>
                    <a:lnB>
                      <a:noFill/>
                    </a:lnB>
                    <a:solidFill>
                      <a:schemeClr val="bg1"/>
                    </a:solidFill>
                  </a:tcPr>
                </a:tc>
              </a:tr>
            </a:tbl>
          </a:graphicData>
        </a:graphic>
      </p:graphicFrame>
      <p:graphicFrame>
        <p:nvGraphicFramePr>
          <p:cNvPr id="19" name="Tabelle 18"/>
          <p:cNvGraphicFramePr>
            <a:graphicFrameLocks noGrp="1"/>
          </p:cNvGraphicFramePr>
          <p:nvPr>
            <p:extLst>
              <p:ext uri="{D42A27DB-BD31-4B8C-83A1-F6EECF244321}">
                <p14:modId xmlns="" xmlns:p14="http://schemas.microsoft.com/office/powerpoint/2010/main" val="789066587"/>
              </p:ext>
            </p:extLst>
          </p:nvPr>
        </p:nvGraphicFramePr>
        <p:xfrm>
          <a:off x="534105" y="4841108"/>
          <a:ext cx="8130118" cy="965712"/>
        </p:xfrm>
        <a:graphic>
          <a:graphicData uri="http://schemas.openxmlformats.org/drawingml/2006/table">
            <a:tbl>
              <a:tblPr firstRow="1" bandRow="1">
                <a:tableStyleId>{2D5ABB26-0587-4C30-8999-92F81FD0307C}</a:tableStyleId>
              </a:tblPr>
              <a:tblGrid>
                <a:gridCol w="5511800"/>
                <a:gridCol w="2618318"/>
              </a:tblGrid>
              <a:tr h="805839">
                <a:tc>
                  <a:txBody>
                    <a:bodyPr/>
                    <a:lstStyle/>
                    <a:p>
                      <a:pPr marL="0" lvl="0" indent="-284162">
                        <a:lnSpc>
                          <a:spcPct val="80000"/>
                        </a:lnSpc>
                        <a:spcBef>
                          <a:spcPts val="1200"/>
                        </a:spcBef>
                        <a:buNone/>
                      </a:pPr>
                      <a:r>
                        <a:rPr lang="de-DE" dirty="0" smtClean="0">
                          <a:solidFill>
                            <a:schemeClr val="accent6"/>
                          </a:solidFill>
                        </a:rPr>
                        <a:t>Title</a:t>
                      </a:r>
                    </a:p>
                    <a:p>
                      <a:pPr marL="0" lvl="0" indent="-284162">
                        <a:lnSpc>
                          <a:spcPct val="80000"/>
                        </a:lnSpc>
                        <a:spcBef>
                          <a:spcPts val="1200"/>
                        </a:spcBef>
                        <a:buNone/>
                      </a:pPr>
                      <a:r>
                        <a:rPr lang="de-DE" dirty="0" smtClean="0">
                          <a:solidFill>
                            <a:schemeClr val="accent6"/>
                          </a:solidFill>
                        </a:rPr>
                        <a:t>Abstract</a:t>
                      </a:r>
                      <a:endParaRPr lang="de-DE" dirty="0">
                        <a:solidFill>
                          <a:schemeClr val="accent6"/>
                        </a:solidFill>
                      </a:endParaRPr>
                    </a:p>
                  </a:txBody>
                  <a:tcPr marL="216000" marR="216000" marT="140400" marB="234000">
                    <a:lnR w="12700" cap="flat" cmpd="sng" algn="ctr">
                      <a:noFill/>
                      <a:prstDash val="solid"/>
                      <a:round/>
                      <a:headEnd type="none" w="med" len="med"/>
                      <a:tailEnd type="none" w="med" len="med"/>
                    </a:lnR>
                    <a:solidFill>
                      <a:schemeClr val="bg1">
                        <a:lumMod val="85000"/>
                      </a:schemeClr>
                    </a:solidFill>
                  </a:tcPr>
                </a:tc>
                <a:tc>
                  <a:txBody>
                    <a:bodyPr/>
                    <a:lstStyle/>
                    <a:p>
                      <a:pPr>
                        <a:spcBef>
                          <a:spcPts val="800"/>
                        </a:spcBef>
                        <a:buClr>
                          <a:schemeClr val="accent2"/>
                        </a:buClr>
                        <a:buSzPct val="100000"/>
                      </a:pPr>
                      <a:r>
                        <a:rPr lang="de-DE" sz="1800" b="1" dirty="0" smtClean="0">
                          <a:solidFill>
                            <a:srgbClr val="FF5E00"/>
                          </a:solidFill>
                          <a:latin typeface="+mn-lt"/>
                        </a:rPr>
                        <a:t>Write last</a:t>
                      </a:r>
                    </a:p>
                  </a:txBody>
                  <a:tcPr marL="216000" marR="216000" marT="140400" marB="234000">
                    <a:lnL w="12700" cap="flat" cmpd="sng" algn="ctr">
                      <a:noFill/>
                      <a:prstDash val="solid"/>
                      <a:round/>
                      <a:headEnd type="none" w="med" len="med"/>
                      <a:tailEnd type="none" w="med" len="med"/>
                    </a:lnL>
                    <a:lnR>
                      <a:noFill/>
                    </a:lnR>
                    <a:lnT>
                      <a:noFill/>
                    </a:lnT>
                    <a:lnB>
                      <a:noFill/>
                    </a:lnB>
                    <a:solidFill>
                      <a:schemeClr val="bg1"/>
                    </a:solidFill>
                  </a:tcPr>
                </a:tc>
              </a:tr>
            </a:tbl>
          </a:graphicData>
        </a:graphic>
      </p:graphicFrame>
      <p:sp>
        <p:nvSpPr>
          <p:cNvPr id="21" name="Inhaltsplatzhalter 6"/>
          <p:cNvSpPr>
            <a:spLocks noGrp="1"/>
          </p:cNvSpPr>
          <p:nvPr>
            <p:ph idx="11"/>
          </p:nvPr>
        </p:nvSpPr>
        <p:spPr>
          <a:xfrm>
            <a:off x="525463" y="1439863"/>
            <a:ext cx="8062912" cy="646331"/>
          </a:xfrm>
        </p:spPr>
        <p:txBody>
          <a:bodyPr/>
          <a:lstStyle/>
          <a:p>
            <a:pPr marL="0" indent="0">
              <a:buNone/>
            </a:pPr>
            <a:r>
              <a:rPr lang="de-DE" dirty="0" err="1"/>
              <a:t>For</a:t>
            </a:r>
            <a:r>
              <a:rPr lang="de-DE" dirty="0"/>
              <a:t> </a:t>
            </a:r>
            <a:r>
              <a:rPr lang="de-DE" dirty="0" err="1"/>
              <a:t>maximum</a:t>
            </a:r>
            <a:r>
              <a:rPr lang="de-DE" dirty="0"/>
              <a:t> </a:t>
            </a:r>
            <a:r>
              <a:rPr lang="de-DE" dirty="0" err="1"/>
              <a:t>clarity</a:t>
            </a:r>
            <a:r>
              <a:rPr lang="de-DE" dirty="0"/>
              <a:t> </a:t>
            </a:r>
            <a:r>
              <a:rPr lang="de-DE" dirty="0" err="1"/>
              <a:t>and</a:t>
            </a:r>
            <a:r>
              <a:rPr lang="de-DE" dirty="0"/>
              <a:t> </a:t>
            </a:r>
            <a:r>
              <a:rPr lang="de-DE" dirty="0" err="1"/>
              <a:t>consistency</a:t>
            </a:r>
            <a:r>
              <a:rPr lang="de-DE" dirty="0"/>
              <a:t>, </a:t>
            </a:r>
            <a:r>
              <a:rPr lang="de-DE" dirty="0" smtClean="0"/>
              <a:t/>
            </a:r>
            <a:br>
              <a:rPr lang="de-DE" dirty="0" smtClean="0"/>
            </a:br>
            <a:r>
              <a:rPr lang="de-DE" dirty="0" err="1" smtClean="0"/>
              <a:t>write</a:t>
            </a:r>
            <a:r>
              <a:rPr lang="de-DE" dirty="0" smtClean="0"/>
              <a:t> </a:t>
            </a:r>
            <a:r>
              <a:rPr lang="de-DE" dirty="0" err="1"/>
              <a:t>your</a:t>
            </a:r>
            <a:r>
              <a:rPr lang="de-DE" dirty="0"/>
              <a:t> </a:t>
            </a:r>
            <a:r>
              <a:rPr lang="de-DE" dirty="0" err="1"/>
              <a:t>manuscript</a:t>
            </a:r>
            <a:r>
              <a:rPr lang="de-DE" dirty="0"/>
              <a:t> in </a:t>
            </a:r>
            <a:r>
              <a:rPr lang="de-DE" dirty="0" err="1"/>
              <a:t>this</a:t>
            </a:r>
            <a:r>
              <a:rPr lang="de-DE" dirty="0"/>
              <a:t> </a:t>
            </a:r>
            <a:r>
              <a:rPr lang="de-DE" dirty="0" err="1"/>
              <a:t>order</a:t>
            </a:r>
            <a:r>
              <a:rPr lang="de-DE" dirty="0"/>
              <a:t>:</a:t>
            </a:r>
          </a:p>
        </p:txBody>
      </p:sp>
    </p:spTree>
    <p:extLst>
      <p:ext uri="{BB962C8B-B14F-4D97-AF65-F5344CB8AC3E}">
        <p14:creationId xmlns="" xmlns:p14="http://schemas.microsoft.com/office/powerpoint/2010/main" val="10686343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96900" y="1119188"/>
            <a:ext cx="8305800" cy="290512"/>
          </a:xfrm>
        </p:spPr>
        <p:txBody>
          <a:bodyPr/>
          <a:lstStyle/>
          <a:p>
            <a:pPr marL="342900" indent="-342900"/>
            <a:r>
              <a:rPr lang="en-US" smtClean="0">
                <a:latin typeface="Calibri" pitchFamily="34" charset="0"/>
                <a:ea typeface="ＭＳ Ｐゴシック" pitchFamily="34" charset="-128"/>
                <a:cs typeface="Calibri" pitchFamily="34" charset="0"/>
              </a:rPr>
              <a:t>How to submit – dos and don’ts</a:t>
            </a:r>
          </a:p>
        </p:txBody>
      </p:sp>
      <p:sp>
        <p:nvSpPr>
          <p:cNvPr id="15363" name="Content Placeholder 2"/>
          <p:cNvSpPr>
            <a:spLocks noGrp="1"/>
          </p:cNvSpPr>
          <p:nvPr>
            <p:ph idx="4294967295"/>
          </p:nvPr>
        </p:nvSpPr>
        <p:spPr>
          <a:xfrm>
            <a:off x="288758" y="1679575"/>
            <a:ext cx="8626642" cy="3524042"/>
          </a:xfrm>
          <a:prstGeom prst="rect">
            <a:avLst/>
          </a:prstGeom>
        </p:spPr>
        <p:txBody>
          <a:bodyPr/>
          <a:lstStyle/>
          <a:p>
            <a:r>
              <a:rPr lang="en-US" dirty="0" smtClean="0">
                <a:latin typeface="Calibri" pitchFamily="34" charset="0"/>
                <a:ea typeface="ＭＳ Ｐゴシック" pitchFamily="34" charset="-128"/>
                <a:cs typeface="Calibri" pitchFamily="34" charset="0"/>
              </a:rPr>
              <a:t>Do not start writing just a few days prior to the intended submission date</a:t>
            </a:r>
          </a:p>
          <a:p>
            <a:r>
              <a:rPr lang="en-US" dirty="0" smtClean="0">
                <a:latin typeface="Calibri" pitchFamily="34" charset="0"/>
                <a:ea typeface="ＭＳ Ｐゴシック" pitchFamily="34" charset="-128"/>
                <a:cs typeface="Calibri" pitchFamily="34" charset="0"/>
              </a:rPr>
              <a:t>Do ask your colleagues for proofreading and comments before you submit</a:t>
            </a:r>
          </a:p>
          <a:p>
            <a:r>
              <a:rPr lang="en-US" dirty="0" smtClean="0">
                <a:latin typeface="Calibri" pitchFamily="34" charset="0"/>
                <a:ea typeface="ＭＳ Ｐゴシック" pitchFamily="34" charset="-128"/>
                <a:cs typeface="Calibri" pitchFamily="34" charset="0"/>
              </a:rPr>
              <a:t>Do read the guidelines</a:t>
            </a:r>
            <a:r>
              <a:rPr lang="en-US" b="1" dirty="0" smtClean="0">
                <a:latin typeface="Calibri" pitchFamily="34" charset="0"/>
                <a:ea typeface="ＭＳ Ｐゴシック" pitchFamily="34" charset="-128"/>
                <a:cs typeface="Calibri" pitchFamily="34" charset="0"/>
              </a:rPr>
              <a:t> </a:t>
            </a:r>
            <a:r>
              <a:rPr lang="en-US" dirty="0" smtClean="0">
                <a:latin typeface="Calibri" pitchFamily="34" charset="0"/>
                <a:ea typeface="ＭＳ Ｐゴシック" pitchFamily="34" charset="-128"/>
                <a:cs typeface="Calibri" pitchFamily="34" charset="0"/>
              </a:rPr>
              <a:t>for the journal very carefully and make sure that you conform to these.</a:t>
            </a:r>
          </a:p>
          <a:p>
            <a:r>
              <a:rPr lang="de-DE" dirty="0" smtClean="0">
                <a:latin typeface="Calibri" pitchFamily="34" charset="0"/>
                <a:ea typeface="ＭＳ Ｐゴシック" pitchFamily="34" charset="-128"/>
                <a:cs typeface="Calibri" pitchFamily="34" charset="0"/>
              </a:rPr>
              <a:t>Do not </a:t>
            </a:r>
            <a:r>
              <a:rPr lang="de-DE" dirty="0" err="1" smtClean="0">
                <a:latin typeface="Calibri" pitchFamily="34" charset="0"/>
                <a:ea typeface="ＭＳ Ｐゴシック" pitchFamily="34" charset="-128"/>
                <a:cs typeface="Calibri" pitchFamily="34" charset="0"/>
              </a:rPr>
              <a:t>contact</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editors</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or</a:t>
            </a:r>
            <a:r>
              <a:rPr lang="de-DE" dirty="0" smtClean="0">
                <a:latin typeface="Calibri" pitchFamily="34" charset="0"/>
                <a:ea typeface="ＭＳ Ｐゴシック" pitchFamily="34" charset="-128"/>
                <a:cs typeface="Calibri" pitchFamily="34" charset="0"/>
              </a:rPr>
              <a:t> EB </a:t>
            </a:r>
            <a:r>
              <a:rPr lang="de-DE" dirty="0" err="1" smtClean="0">
                <a:latin typeface="Calibri" pitchFamily="34" charset="0"/>
                <a:ea typeface="ＭＳ Ｐゴシック" pitchFamily="34" charset="-128"/>
                <a:cs typeface="Calibri" pitchFamily="34" charset="0"/>
              </a:rPr>
              <a:t>members</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asking</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to</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suggest</a:t>
            </a:r>
            <a:r>
              <a:rPr lang="de-DE" dirty="0" smtClean="0">
                <a:latin typeface="Calibri" pitchFamily="34" charset="0"/>
                <a:ea typeface="ＭＳ Ｐゴシック" pitchFamily="34" charset="-128"/>
                <a:cs typeface="Calibri" pitchFamily="34" charset="0"/>
              </a:rPr>
              <a:t> a </a:t>
            </a:r>
            <a:r>
              <a:rPr lang="de-DE" dirty="0" err="1" smtClean="0">
                <a:latin typeface="Calibri" pitchFamily="34" charset="0"/>
                <a:ea typeface="ＭＳ Ｐゴシック" pitchFamily="34" charset="-128"/>
                <a:cs typeface="Calibri" pitchFamily="34" charset="0"/>
              </a:rPr>
              <a:t>journal</a:t>
            </a:r>
            <a:r>
              <a:rPr lang="de-DE" dirty="0" smtClean="0">
                <a:latin typeface="Calibri" pitchFamily="34" charset="0"/>
                <a:ea typeface="ＭＳ Ｐゴシック" pitchFamily="34" charset="-128"/>
                <a:cs typeface="Calibri" pitchFamily="34" charset="0"/>
              </a:rPr>
              <a:t>, do </a:t>
            </a:r>
            <a:r>
              <a:rPr lang="en-US" dirty="0" smtClean="0">
                <a:latin typeface="Calibri" pitchFamily="34" charset="0"/>
                <a:ea typeface="ＭＳ Ｐゴシック" pitchFamily="34" charset="-128"/>
                <a:cs typeface="Calibri" pitchFamily="34" charset="0"/>
              </a:rPr>
              <a:t>your research on journals FIRST!</a:t>
            </a:r>
          </a:p>
          <a:p>
            <a:r>
              <a:rPr lang="en-US" dirty="0" smtClean="0">
                <a:latin typeface="Calibri" pitchFamily="34" charset="0"/>
                <a:ea typeface="ＭＳ Ｐゴシック" pitchFamily="34" charset="-128"/>
                <a:cs typeface="Calibri" pitchFamily="34" charset="0"/>
              </a:rPr>
              <a:t>Do prepare a cover letter which explains why you think your paper falls within the scope of the journal and which outlines the paper’s originality and/or significance (if asked for in the journal’s guidelines)</a:t>
            </a:r>
            <a:endParaRPr lang="ru-RU" dirty="0" smtClean="0">
              <a:latin typeface="Calibri" pitchFamily="34" charset="0"/>
              <a:ea typeface="ＭＳ Ｐゴシック" pitchFamily="34" charset="-128"/>
              <a:cs typeface="Calibri" pitchFamily="34"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latin typeface="Calibri" pitchFamily="34" charset="0"/>
                <a:ea typeface="ＭＳ Ｐゴシック" pitchFamily="34" charset="-128"/>
                <a:cs typeface="Calibri" pitchFamily="34" charset="0"/>
              </a:rPr>
              <a:t>Submission considerations – ethics</a:t>
            </a:r>
            <a:endParaRPr lang="en-US" dirty="0" smtClean="0">
              <a:solidFill>
                <a:srgbClr val="FF0000"/>
              </a:solidFill>
              <a:ea typeface="ＭＳ Ｐゴシック" pitchFamily="34" charset="-128"/>
            </a:endParaRPr>
          </a:p>
        </p:txBody>
      </p:sp>
      <p:sp>
        <p:nvSpPr>
          <p:cNvPr id="16387" name="Content Placeholder 2"/>
          <p:cNvSpPr>
            <a:spLocks noGrp="1"/>
          </p:cNvSpPr>
          <p:nvPr>
            <p:ph idx="4294967295"/>
          </p:nvPr>
        </p:nvSpPr>
        <p:spPr>
          <a:xfrm>
            <a:off x="172995" y="1359243"/>
            <a:ext cx="5474043" cy="3149258"/>
          </a:xfrm>
          <a:prstGeom prst="rect">
            <a:avLst/>
          </a:prstGeom>
        </p:spPr>
        <p:txBody>
          <a:bodyPr/>
          <a:lstStyle/>
          <a:p>
            <a:pPr>
              <a:buFont typeface="Arial" pitchFamily="34" charset="0"/>
              <a:buChar char="•"/>
            </a:pPr>
            <a:r>
              <a:rPr lang="en-US" sz="1800" dirty="0" smtClean="0">
                <a:latin typeface="Calibri" pitchFamily="34" charset="0"/>
                <a:ea typeface="ＭＳ Ｐゴシック" pitchFamily="34" charset="-128"/>
                <a:cs typeface="Calibri" pitchFamily="34" charset="0"/>
              </a:rPr>
              <a:t>The work described has not been published before.</a:t>
            </a:r>
          </a:p>
          <a:p>
            <a:pPr>
              <a:buFont typeface="Arial" pitchFamily="34" charset="0"/>
              <a:buChar char="•"/>
            </a:pPr>
            <a:r>
              <a:rPr lang="en-US" sz="1800" dirty="0" smtClean="0">
                <a:latin typeface="Calibri" pitchFamily="34" charset="0"/>
                <a:ea typeface="ＭＳ Ｐゴシック" pitchFamily="34" charset="-128"/>
                <a:cs typeface="Calibri" pitchFamily="34" charset="0"/>
              </a:rPr>
              <a:t>It is not under consideration anywhere else.</a:t>
            </a:r>
          </a:p>
          <a:p>
            <a:pPr>
              <a:buFont typeface="Arial" pitchFamily="34" charset="0"/>
              <a:buChar char="•"/>
            </a:pPr>
            <a:r>
              <a:rPr lang="en-US" sz="1800" dirty="0" smtClean="0">
                <a:latin typeface="Calibri" pitchFamily="34" charset="0"/>
                <a:ea typeface="ＭＳ Ｐゴシック" pitchFamily="34" charset="-128"/>
                <a:cs typeface="Calibri" pitchFamily="34" charset="0"/>
              </a:rPr>
              <a:t>Publication has been approved by co-authors and responsible authorities.</a:t>
            </a:r>
          </a:p>
          <a:p>
            <a:pPr>
              <a:buFont typeface="Arial" pitchFamily="34" charset="0"/>
              <a:buChar char="•"/>
            </a:pPr>
            <a:r>
              <a:rPr lang="en-US" sz="1800" dirty="0" smtClean="0">
                <a:latin typeface="Calibri" pitchFamily="34" charset="0"/>
                <a:ea typeface="ＭＳ Ｐゴシック" pitchFamily="34" charset="-128"/>
                <a:cs typeface="Calibri" pitchFamily="34" charset="0"/>
              </a:rPr>
              <a:t>Permissions obtained from copyright owners.</a:t>
            </a:r>
          </a:p>
          <a:p>
            <a:pPr>
              <a:buFont typeface="Arial" pitchFamily="34" charset="0"/>
              <a:buChar char="•"/>
            </a:pPr>
            <a:r>
              <a:rPr lang="en-US" sz="1800" dirty="0" smtClean="0">
                <a:latin typeface="Calibri" pitchFamily="34" charset="0"/>
                <a:ea typeface="ＭＳ Ｐゴシック" pitchFamily="34" charset="-128"/>
                <a:cs typeface="Calibri" pitchFamily="34" charset="0"/>
              </a:rPr>
              <a:t>Plagiarism</a:t>
            </a:r>
          </a:p>
          <a:p>
            <a:pPr>
              <a:buFont typeface="Arial" pitchFamily="34" charset="0"/>
              <a:buChar char="•"/>
            </a:pPr>
            <a:r>
              <a:rPr lang="en-US" altLang="zh-CN" sz="1800" dirty="0" smtClean="0">
                <a:solidFill>
                  <a:schemeClr val="tx1"/>
                </a:solidFill>
              </a:rPr>
              <a:t>Data fabrication and falsification</a:t>
            </a:r>
          </a:p>
          <a:p>
            <a:pPr>
              <a:buFont typeface="Arial" pitchFamily="34" charset="0"/>
              <a:buChar char="•"/>
            </a:pPr>
            <a:endParaRPr lang="en-US" sz="1800" dirty="0" smtClean="0">
              <a:ea typeface="ＭＳ Ｐゴシック" pitchFamily="34" charset="-128"/>
            </a:endParaRPr>
          </a:p>
        </p:txBody>
      </p:sp>
      <p:pic>
        <p:nvPicPr>
          <p:cNvPr id="4" name="Picture 2"/>
          <p:cNvPicPr>
            <a:picLocks noChangeAspect="1" noChangeArrowheads="1"/>
          </p:cNvPicPr>
          <p:nvPr/>
        </p:nvPicPr>
        <p:blipFill>
          <a:blip r:embed="rId3" cstate="print"/>
          <a:srcRect/>
          <a:stretch>
            <a:fillRect/>
          </a:stretch>
        </p:blipFill>
        <p:spPr bwMode="auto">
          <a:xfrm>
            <a:off x="6143625" y="673487"/>
            <a:ext cx="3000375" cy="1411287"/>
          </a:xfrm>
          <a:prstGeom prst="rect">
            <a:avLst/>
          </a:prstGeom>
          <a:noFill/>
          <a:ln w="9525">
            <a:solidFill>
              <a:schemeClr val="accent2"/>
            </a:solidFill>
            <a:miter lim="800000"/>
            <a:headEnd/>
            <a:tailEnd/>
          </a:ln>
          <a:effectLst>
            <a:outerShdw blurRad="63500" dist="38100" dir="2700000" algn="tl" rotWithShape="0">
              <a:srgbClr val="000000">
                <a:alpha val="39999"/>
              </a:srgbClr>
            </a:outerShdw>
          </a:effectLst>
        </p:spPr>
      </p:pic>
      <p:pic>
        <p:nvPicPr>
          <p:cNvPr id="5" name="Picture 3"/>
          <p:cNvPicPr>
            <a:picLocks noChangeAspect="1" noChangeArrowheads="1"/>
          </p:cNvPicPr>
          <p:nvPr/>
        </p:nvPicPr>
        <p:blipFill>
          <a:blip r:embed="rId4" cstate="print"/>
          <a:srcRect/>
          <a:stretch>
            <a:fillRect/>
          </a:stretch>
        </p:blipFill>
        <p:spPr bwMode="auto">
          <a:xfrm>
            <a:off x="0" y="4493314"/>
            <a:ext cx="4154488" cy="2339975"/>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6" name="Picture 7"/>
          <p:cNvPicPr>
            <a:picLocks noChangeAspect="1" noChangeArrowheads="1"/>
          </p:cNvPicPr>
          <p:nvPr/>
        </p:nvPicPr>
        <p:blipFill>
          <a:blip r:embed="rId5" cstate="print"/>
          <a:srcRect/>
          <a:stretch>
            <a:fillRect/>
          </a:stretch>
        </p:blipFill>
        <p:spPr bwMode="auto">
          <a:xfrm>
            <a:off x="3923485" y="3436937"/>
            <a:ext cx="5434012" cy="3421063"/>
          </a:xfrm>
          <a:prstGeom prst="rect">
            <a:avLst/>
          </a:prstGeom>
          <a:noFill/>
          <a:ln w="9525">
            <a:solidFill>
              <a:schemeClr val="accent2"/>
            </a:solidFill>
            <a:miter lim="800000"/>
            <a:headEnd/>
            <a:tailEnd/>
          </a:ln>
          <a:effectLst>
            <a:outerShdw blurRad="63500" dist="38100" dir="2700000" algn="tl" rotWithShape="0">
              <a:srgbClr val="000000">
                <a:alpha val="39999"/>
              </a:srgbClr>
            </a:outerShdw>
          </a:effec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896938"/>
            <a:ext cx="8135938" cy="332399"/>
          </a:xfrm>
        </p:spPr>
        <p:txBody>
          <a:bodyPr/>
          <a:lstStyle/>
          <a:p>
            <a:r>
              <a:rPr lang="en-US" dirty="0" smtClean="0">
                <a:latin typeface="Calibri" pitchFamily="34" charset="0"/>
                <a:cs typeface="Calibri" pitchFamily="34" charset="0"/>
              </a:rPr>
              <a:t>Peer review - What is it and why is it important?</a:t>
            </a:r>
            <a:endParaRPr lang="en-US" dirty="0"/>
          </a:p>
        </p:txBody>
      </p:sp>
      <p:sp>
        <p:nvSpPr>
          <p:cNvPr id="3" name="Content Placeholder 2"/>
          <p:cNvSpPr>
            <a:spLocks noGrp="1"/>
          </p:cNvSpPr>
          <p:nvPr>
            <p:ph idx="1"/>
          </p:nvPr>
        </p:nvSpPr>
        <p:spPr>
          <a:xfrm>
            <a:off x="546100" y="1439863"/>
            <a:ext cx="8135938" cy="1808187"/>
          </a:xfrm>
        </p:spPr>
        <p:txBody>
          <a:bodyPr/>
          <a:lstStyle/>
          <a:p>
            <a:r>
              <a:rPr lang="en-US" dirty="0" smtClean="0">
                <a:latin typeface="Calibri" pitchFamily="34" charset="0"/>
                <a:ea typeface="ＭＳ Ｐゴシック" pitchFamily="34" charset="-128"/>
                <a:cs typeface="Calibri" pitchFamily="34" charset="0"/>
              </a:rPr>
              <a:t>Peer review is the process of having other experts in the field evaluate your article, your research and methodology, to determine if your paper is suitable for publication.</a:t>
            </a:r>
          </a:p>
          <a:p>
            <a:r>
              <a:rPr lang="en-US" dirty="0" smtClean="0">
                <a:latin typeface="Calibri" pitchFamily="34" charset="0"/>
                <a:ea typeface="ＭＳ Ｐゴシック" pitchFamily="34" charset="-128"/>
                <a:cs typeface="Calibri" pitchFamily="34" charset="0"/>
              </a:rPr>
              <a:t>Peer review is employed to maintain a high quality standard of published papers and to provide credibility.</a:t>
            </a:r>
          </a:p>
        </p:txBody>
      </p:sp>
      <p:pic>
        <p:nvPicPr>
          <p:cNvPr id="63490" name="Picture 2" descr="http://images.businessweek.com/ss/07/01/0116_employeereview/image/intro.jpg"/>
          <p:cNvPicPr>
            <a:picLocks noChangeAspect="1" noChangeArrowheads="1"/>
          </p:cNvPicPr>
          <p:nvPr/>
        </p:nvPicPr>
        <p:blipFill>
          <a:blip r:embed="rId3" cstate="print"/>
          <a:srcRect/>
          <a:stretch>
            <a:fillRect/>
          </a:stretch>
        </p:blipFill>
        <p:spPr bwMode="auto">
          <a:xfrm>
            <a:off x="723900" y="3594100"/>
            <a:ext cx="3990098" cy="3263900"/>
          </a:xfrm>
          <a:prstGeom prst="rect">
            <a:avLst/>
          </a:prstGeom>
          <a:noFill/>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Peer review - How to deal with feedback</a:t>
            </a:r>
            <a:endParaRPr lang="en-US" dirty="0"/>
          </a:p>
        </p:txBody>
      </p:sp>
      <p:sp>
        <p:nvSpPr>
          <p:cNvPr id="3" name="Content Placeholder 2"/>
          <p:cNvSpPr>
            <a:spLocks noGrp="1"/>
          </p:cNvSpPr>
          <p:nvPr>
            <p:ph idx="1"/>
          </p:nvPr>
        </p:nvSpPr>
        <p:spPr>
          <a:xfrm>
            <a:off x="87919" y="1155032"/>
            <a:ext cx="8302102" cy="4939814"/>
          </a:xfrm>
        </p:spPr>
        <p:txBody>
          <a:bodyPr/>
          <a:lstStyle/>
          <a:p>
            <a:r>
              <a:rPr lang="en-US" dirty="0" smtClean="0">
                <a:latin typeface="Calibri" pitchFamily="34" charset="0"/>
                <a:ea typeface="ＭＳ Ｐゴシック" pitchFamily="34" charset="-128"/>
                <a:cs typeface="Calibri" pitchFamily="34" charset="0"/>
              </a:rPr>
              <a:t>Nearly every manuscript requires revisions, often two or three revisions.</a:t>
            </a:r>
          </a:p>
          <a:p>
            <a:r>
              <a:rPr lang="en-US" dirty="0" smtClean="0">
                <a:latin typeface="Calibri" pitchFamily="34" charset="0"/>
                <a:ea typeface="ＭＳ Ｐゴシック" pitchFamily="34" charset="-128"/>
                <a:cs typeface="Calibri" pitchFamily="34" charset="0"/>
              </a:rPr>
              <a:t>Consider peer review feedback as advice to help you improve your article. </a:t>
            </a:r>
          </a:p>
          <a:p>
            <a:r>
              <a:rPr lang="en-US" dirty="0" smtClean="0">
                <a:latin typeface="Calibri" pitchFamily="34" charset="0"/>
                <a:ea typeface="ＭＳ Ｐゴシック" pitchFamily="34" charset="-128"/>
                <a:cs typeface="Calibri" pitchFamily="34" charset="0"/>
              </a:rPr>
              <a:t>Address all comments carefully.</a:t>
            </a:r>
            <a:r>
              <a:rPr lang="ru-RU" dirty="0" smtClean="0">
                <a:latin typeface="Calibri" pitchFamily="34" charset="0"/>
                <a:ea typeface="ＭＳ Ｐゴシック" pitchFamily="34" charset="-128"/>
                <a:cs typeface="Calibri" pitchFamily="34" charset="0"/>
              </a:rPr>
              <a:t> </a:t>
            </a:r>
            <a:r>
              <a:rPr lang="en-US" dirty="0" smtClean="0">
                <a:latin typeface="Calibri" pitchFamily="34" charset="0"/>
                <a:ea typeface="ＭＳ Ｐゴシック" pitchFamily="34" charset="-128"/>
                <a:cs typeface="Calibri" pitchFamily="34" charset="0"/>
              </a:rPr>
              <a:t>Write a response letter explaining how  you modified the paper to address the comments.</a:t>
            </a:r>
          </a:p>
          <a:p>
            <a:r>
              <a:rPr lang="en-US" dirty="0" smtClean="0">
                <a:latin typeface="Calibri" pitchFamily="34" charset="0"/>
                <a:ea typeface="ＭＳ Ｐゴシック" pitchFamily="34" charset="-128"/>
                <a:cs typeface="Calibri" pitchFamily="34" charset="0"/>
              </a:rPr>
              <a:t>Minor revision does not guarantee acceptance after revision. </a:t>
            </a:r>
          </a:p>
          <a:p>
            <a:r>
              <a:rPr lang="en-US" dirty="0" smtClean="0">
                <a:latin typeface="Calibri" pitchFamily="34" charset="0"/>
                <a:ea typeface="ＭＳ Ｐゴシック" pitchFamily="34" charset="-128"/>
                <a:cs typeface="Calibri" pitchFamily="34" charset="0"/>
              </a:rPr>
              <a:t>Do not be disappointed if you receive a rejection. </a:t>
            </a:r>
          </a:p>
          <a:p>
            <a:r>
              <a:rPr lang="en-US" dirty="0" smtClean="0">
                <a:latin typeface="Calibri" pitchFamily="34" charset="0"/>
                <a:ea typeface="ＭＳ Ｐゴシック" pitchFamily="34" charset="-128"/>
                <a:cs typeface="Calibri" pitchFamily="34" charset="0"/>
              </a:rPr>
              <a:t>Do not start arguing or fighting about review comments.</a:t>
            </a:r>
          </a:p>
          <a:p>
            <a:r>
              <a:rPr lang="de-DE" dirty="0" err="1" smtClean="0"/>
              <a:t>Very</a:t>
            </a:r>
            <a:r>
              <a:rPr lang="de-DE" dirty="0" smtClean="0"/>
              <a:t> </a:t>
            </a:r>
            <a:r>
              <a:rPr lang="de-DE" dirty="0" err="1" smtClean="0"/>
              <a:t>few</a:t>
            </a:r>
            <a:r>
              <a:rPr lang="de-DE" dirty="0" smtClean="0"/>
              <a:t> </a:t>
            </a:r>
            <a:r>
              <a:rPr lang="de-DE" dirty="0" err="1" smtClean="0"/>
              <a:t>manuscripts</a:t>
            </a:r>
            <a:r>
              <a:rPr lang="de-DE" dirty="0" smtClean="0"/>
              <a:t> </a:t>
            </a:r>
            <a:r>
              <a:rPr lang="de-DE" dirty="0" err="1" smtClean="0"/>
              <a:t>are</a:t>
            </a:r>
            <a:r>
              <a:rPr lang="de-DE" dirty="0" smtClean="0"/>
              <a:t> </a:t>
            </a:r>
            <a:r>
              <a:rPr lang="de-DE" dirty="0" err="1" smtClean="0"/>
              <a:t>accepted</a:t>
            </a:r>
            <a:r>
              <a:rPr lang="de-DE" dirty="0" smtClean="0"/>
              <a:t> </a:t>
            </a:r>
            <a:r>
              <a:rPr lang="de-DE" dirty="0" err="1" smtClean="0"/>
              <a:t>without</a:t>
            </a:r>
            <a:r>
              <a:rPr lang="de-DE" dirty="0" smtClean="0"/>
              <a:t> </a:t>
            </a:r>
            <a:r>
              <a:rPr lang="de-DE" dirty="0" err="1" smtClean="0"/>
              <a:t>any</a:t>
            </a:r>
            <a:r>
              <a:rPr lang="de-DE" dirty="0" smtClean="0"/>
              <a:t> form of</a:t>
            </a:r>
          </a:p>
          <a:p>
            <a:pPr>
              <a:buNone/>
            </a:pPr>
            <a:r>
              <a:rPr lang="de-DE" dirty="0" smtClean="0"/>
              <a:t> </a:t>
            </a:r>
            <a:r>
              <a:rPr lang="de-DE" dirty="0" err="1" smtClean="0"/>
              <a:t>revision</a:t>
            </a:r>
            <a:endParaRPr lang="de-DE" dirty="0" smtClean="0"/>
          </a:p>
          <a:p>
            <a:r>
              <a:rPr lang="de-DE" dirty="0" err="1" smtClean="0"/>
              <a:t>Rejection</a:t>
            </a:r>
            <a:r>
              <a:rPr lang="de-DE" dirty="0" smtClean="0"/>
              <a:t> </a:t>
            </a:r>
            <a:r>
              <a:rPr lang="de-DE" dirty="0" err="1" smtClean="0"/>
              <a:t>and</a:t>
            </a:r>
            <a:r>
              <a:rPr lang="de-DE" dirty="0" smtClean="0"/>
              <a:t> </a:t>
            </a:r>
            <a:r>
              <a:rPr lang="de-DE" dirty="0" err="1" smtClean="0"/>
              <a:t>revision</a:t>
            </a:r>
            <a:r>
              <a:rPr lang="de-DE" dirty="0" smtClean="0"/>
              <a:t> </a:t>
            </a:r>
            <a:r>
              <a:rPr lang="de-DE" dirty="0" err="1" smtClean="0"/>
              <a:t>are</a:t>
            </a:r>
            <a:r>
              <a:rPr lang="de-DE" dirty="0" smtClean="0"/>
              <a:t> integral </a:t>
            </a:r>
            <a:r>
              <a:rPr lang="de-DE" dirty="0" err="1" smtClean="0"/>
              <a:t>to</a:t>
            </a:r>
            <a:r>
              <a:rPr lang="de-DE" dirty="0" smtClean="0"/>
              <a:t> </a:t>
            </a:r>
            <a:r>
              <a:rPr lang="de-DE" dirty="0" err="1" smtClean="0"/>
              <a:t>the</a:t>
            </a:r>
            <a:r>
              <a:rPr lang="de-DE" dirty="0" smtClean="0"/>
              <a:t> </a:t>
            </a:r>
            <a:r>
              <a:rPr lang="de-DE" dirty="0" err="1" smtClean="0"/>
              <a:t>peer</a:t>
            </a:r>
            <a:r>
              <a:rPr lang="de-DE" dirty="0" smtClean="0"/>
              <a:t> </a:t>
            </a:r>
            <a:r>
              <a:rPr lang="de-DE" dirty="0" err="1" smtClean="0"/>
              <a:t>review</a:t>
            </a:r>
            <a:r>
              <a:rPr lang="de-DE" dirty="0" smtClean="0"/>
              <a:t> </a:t>
            </a:r>
          </a:p>
          <a:p>
            <a:pPr>
              <a:buNone/>
            </a:pPr>
            <a:r>
              <a:rPr lang="de-DE" dirty="0" err="1" smtClean="0"/>
              <a:t>process</a:t>
            </a:r>
            <a:endParaRPr lang="de-DE" dirty="0"/>
          </a:p>
        </p:txBody>
      </p:sp>
      <p:pic>
        <p:nvPicPr>
          <p:cNvPr id="5" name="Picture 2" descr="http://workawesome.com/wp-content/uploads/2011/02/Head-in-Hands-e1298825206674.jpg"/>
          <p:cNvPicPr>
            <a:picLocks noChangeAspect="1" noChangeArrowheads="1"/>
          </p:cNvPicPr>
          <p:nvPr/>
        </p:nvPicPr>
        <p:blipFill>
          <a:blip r:embed="rId3" cstate="print"/>
          <a:srcRect/>
          <a:stretch>
            <a:fillRect/>
          </a:stretch>
        </p:blipFill>
        <p:spPr bwMode="auto">
          <a:xfrm>
            <a:off x="6413500" y="3608364"/>
            <a:ext cx="2730500" cy="3265678"/>
          </a:xfrm>
          <a:prstGeom prst="rect">
            <a:avLst/>
          </a:prstGeom>
          <a:noFill/>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tx2">
              <a:lumMod val="90000"/>
              <a:lumOff val="10000"/>
            </a:schemeClr>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571500" y="3778250"/>
            <a:ext cx="4442242"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Publishing Principles</a:t>
            </a:r>
            <a:endParaRPr lang="en-US" sz="3600" dirty="0">
              <a:solidFill>
                <a:schemeClr val="bg1"/>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a:xfrm>
            <a:off x="525463" y="1522413"/>
            <a:ext cx="8062912" cy="331787"/>
          </a:xfrm>
        </p:spPr>
        <p:txBody>
          <a:bodyPr numCol="1" rtlCol="0">
            <a:noAutofit/>
          </a:bodyPr>
          <a:lstStyle/>
          <a:p>
            <a:pPr marL="0" indent="0" fontAlgn="auto">
              <a:lnSpc>
                <a:spcPct val="70000"/>
              </a:lnSpc>
              <a:spcBef>
                <a:spcPts val="1800"/>
              </a:spcBef>
              <a:spcAft>
                <a:spcPts val="0"/>
              </a:spcAft>
              <a:buClr>
                <a:schemeClr val="accent1"/>
              </a:buClr>
              <a:buNone/>
              <a:defRPr/>
            </a:pPr>
            <a:r>
              <a:rPr lang="en-US" dirty="0"/>
              <a:t>Submission to publication, 3–12 months</a:t>
            </a:r>
          </a:p>
          <a:p>
            <a:pPr marL="0" indent="0" fontAlgn="auto">
              <a:spcBef>
                <a:spcPts val="1800"/>
              </a:spcBef>
              <a:spcAft>
                <a:spcPts val="0"/>
              </a:spcAft>
              <a:buClr>
                <a:schemeClr val="accent1"/>
              </a:buClr>
              <a:buNone/>
              <a:defRPr/>
            </a:pPr>
            <a:endParaRPr lang="en-US" sz="1800" dirty="0"/>
          </a:p>
        </p:txBody>
      </p:sp>
      <p:sp>
        <p:nvSpPr>
          <p:cNvPr id="2" name="Titel 1"/>
          <p:cNvSpPr>
            <a:spLocks noGrp="1"/>
          </p:cNvSpPr>
          <p:nvPr>
            <p:ph type="title"/>
          </p:nvPr>
        </p:nvSpPr>
        <p:spPr/>
        <p:txBody>
          <a:bodyPr/>
          <a:lstStyle/>
          <a:p>
            <a:r>
              <a:rPr lang="de-DE" dirty="0"/>
              <a:t>Publishing </a:t>
            </a:r>
            <a:r>
              <a:rPr lang="de-DE" dirty="0" err="1"/>
              <a:t>timeline</a:t>
            </a:r>
            <a:endParaRPr lang="de-DE" dirty="0"/>
          </a:p>
        </p:txBody>
      </p:sp>
      <p:sp>
        <p:nvSpPr>
          <p:cNvPr id="19" name="Freihandform 18"/>
          <p:cNvSpPr/>
          <p:nvPr/>
        </p:nvSpPr>
        <p:spPr>
          <a:xfrm rot="5400000">
            <a:off x="1153679" y="3167066"/>
            <a:ext cx="320028" cy="374372"/>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sp>
        <p:nvSpPr>
          <p:cNvPr id="8" name="Freihandform 7"/>
          <p:cNvSpPr/>
          <p:nvPr/>
        </p:nvSpPr>
        <p:spPr>
          <a:xfrm>
            <a:off x="2280515" y="4013101"/>
            <a:ext cx="320028" cy="374372"/>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a:solidFill>
            <a:srgbClr val="12BE7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sp>
        <p:nvSpPr>
          <p:cNvPr id="35" name="Freihandform 34"/>
          <p:cNvSpPr/>
          <p:nvPr/>
        </p:nvSpPr>
        <p:spPr>
          <a:xfrm>
            <a:off x="4388715" y="4013101"/>
            <a:ext cx="320028" cy="374372"/>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a:solidFill>
            <a:srgbClr val="12BE7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sp>
        <p:nvSpPr>
          <p:cNvPr id="12" name="Freihandform 11"/>
          <p:cNvSpPr/>
          <p:nvPr/>
        </p:nvSpPr>
        <p:spPr>
          <a:xfrm>
            <a:off x="6615255" y="4262912"/>
            <a:ext cx="320028" cy="374372"/>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sp>
        <p:nvSpPr>
          <p:cNvPr id="26" name="Freihandform 25"/>
          <p:cNvSpPr/>
          <p:nvPr/>
        </p:nvSpPr>
        <p:spPr>
          <a:xfrm rot="10800000">
            <a:off x="6557527" y="3788394"/>
            <a:ext cx="320028" cy="374372"/>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a:solidFill>
            <a:srgbClr val="0075F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sp>
        <p:nvSpPr>
          <p:cNvPr id="20" name="Freihandform 19"/>
          <p:cNvSpPr/>
          <p:nvPr/>
        </p:nvSpPr>
        <p:spPr>
          <a:xfrm rot="5400000">
            <a:off x="5442241" y="4794098"/>
            <a:ext cx="320028" cy="340338"/>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a:solidFill>
            <a:srgbClr val="12BE7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graphicFrame>
        <p:nvGraphicFramePr>
          <p:cNvPr id="25" name="Tabelle 24"/>
          <p:cNvGraphicFramePr>
            <a:graphicFrameLocks noGrp="1"/>
          </p:cNvGraphicFramePr>
          <p:nvPr>
            <p:extLst>
              <p:ext uri="{D42A27DB-BD31-4B8C-83A1-F6EECF244321}">
                <p14:modId xmlns="" xmlns:p14="http://schemas.microsoft.com/office/powerpoint/2010/main" val="1309889933"/>
              </p:ext>
            </p:extLst>
          </p:nvPr>
        </p:nvGraphicFramePr>
        <p:xfrm>
          <a:off x="7025746" y="3619500"/>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0075F2">
                              <a:lumMod val="40000"/>
                              <a:lumOff val="60000"/>
                            </a:srgbClr>
                          </a:solidFill>
                          <a:effectLst/>
                          <a:uLnTx/>
                          <a:uFillTx/>
                          <a:latin typeface="+mn-lt"/>
                          <a:ea typeface="+mn-ea"/>
                          <a:cs typeface="Calibri"/>
                        </a:rPr>
                        <a:t>Revise </a:t>
                      </a:r>
                      <a:r>
                        <a:rPr kumimoji="0" lang="en-US" sz="1600" b="0" i="0" u="none" strike="noStrike" kern="1200" cap="none" spc="0" normalizeH="0" baseline="0" noProof="0" dirty="0" smtClean="0">
                          <a:ln>
                            <a:noFill/>
                          </a:ln>
                          <a:solidFill>
                            <a:srgbClr val="0075F2">
                              <a:lumMod val="40000"/>
                              <a:lumOff val="60000"/>
                            </a:srgbClr>
                          </a:solidFill>
                          <a:effectLst/>
                          <a:uLnTx/>
                          <a:uFillTx/>
                          <a:latin typeface="+mn-lt"/>
                          <a:ea typeface="+mn-ea"/>
                          <a:cs typeface="Calibri"/>
                        </a:rPr>
                        <a:t>manuscript</a:t>
                      </a:r>
                      <a:endParaRPr kumimoji="0" lang="de-DE" sz="1600" b="0" i="0" u="none" strike="noStrike" kern="1200" cap="none" spc="0" normalizeH="0" baseline="0" noProof="0" dirty="0">
                        <a:ln>
                          <a:noFill/>
                        </a:ln>
                        <a:solidFill>
                          <a:srgbClr val="0075F2">
                            <a:lumMod val="40000"/>
                            <a:lumOff val="60000"/>
                          </a:srgbClr>
                        </a:solidFill>
                        <a:effectLst/>
                        <a:uLnTx/>
                        <a:uFillTx/>
                        <a:latin typeface="+mn-lt"/>
                        <a:ea typeface="+mn-ea"/>
                        <a:cs typeface="Arial" charset="0"/>
                      </a:endParaRPr>
                    </a:p>
                  </a:txBody>
                  <a:tcPr anchor="ctr">
                    <a:solidFill>
                      <a:schemeClr val="accent3"/>
                    </a:solidFill>
                  </a:tcPr>
                </a:tc>
              </a:tr>
            </a:tbl>
          </a:graphicData>
        </a:graphic>
      </p:graphicFrame>
      <p:graphicFrame>
        <p:nvGraphicFramePr>
          <p:cNvPr id="27" name="Tabelle 26"/>
          <p:cNvGraphicFramePr>
            <a:graphicFrameLocks noGrp="1"/>
          </p:cNvGraphicFramePr>
          <p:nvPr>
            <p:extLst>
              <p:ext uri="{D42A27DB-BD31-4B8C-83A1-F6EECF244321}">
                <p14:modId xmlns="" xmlns:p14="http://schemas.microsoft.com/office/powerpoint/2010/main" val="3985319529"/>
              </p:ext>
            </p:extLst>
          </p:nvPr>
        </p:nvGraphicFramePr>
        <p:xfrm>
          <a:off x="4773295" y="3613150"/>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rgbClr val="00264D"/>
                          </a:solidFill>
                          <a:effectLst/>
                          <a:uLnTx/>
                          <a:uFillTx/>
                          <a:latin typeface="+mn-lt"/>
                          <a:ea typeface="+mn-ea"/>
                          <a:cs typeface="Calibri"/>
                        </a:rPr>
                        <a:t>Reviewers evaluate </a:t>
                      </a:r>
                      <a:r>
                        <a:rPr kumimoji="0" lang="en-US" sz="1600" b="1" i="0" u="none" strike="noStrike" kern="1200" cap="none" spc="0" normalizeH="0" baseline="0" noProof="0" dirty="0" smtClean="0">
                          <a:ln>
                            <a:noFill/>
                          </a:ln>
                          <a:solidFill>
                            <a:srgbClr val="12BE78"/>
                          </a:solidFill>
                          <a:effectLst/>
                          <a:uLnTx/>
                          <a:uFillTx/>
                          <a:latin typeface="+mn-lt"/>
                          <a:ea typeface="+mn-ea"/>
                          <a:cs typeface="Calibri"/>
                        </a:rPr>
                        <a:t>accept</a:t>
                      </a:r>
                      <a:endParaRPr kumimoji="0" lang="de-DE" sz="1600" b="0" i="0" u="none" strike="noStrike" kern="1200" cap="none" spc="0" normalizeH="0" baseline="0" noProof="0" dirty="0">
                        <a:ln>
                          <a:noFill/>
                        </a:ln>
                        <a:solidFill>
                          <a:srgbClr val="0075F2"/>
                        </a:solidFill>
                        <a:effectLst/>
                        <a:uLnTx/>
                        <a:uFillTx/>
                        <a:latin typeface="+mn-lt"/>
                        <a:ea typeface="+mn-ea"/>
                        <a:cs typeface="Arial" charset="0"/>
                      </a:endParaRPr>
                    </a:p>
                  </a:txBody>
                  <a:tcPr anchor="ctr">
                    <a:solidFill>
                      <a:schemeClr val="bg2"/>
                    </a:solidFill>
                  </a:tcPr>
                </a:tc>
              </a:tr>
            </a:tbl>
          </a:graphicData>
        </a:graphic>
      </p:graphicFrame>
      <p:graphicFrame>
        <p:nvGraphicFramePr>
          <p:cNvPr id="28" name="Tabelle 27"/>
          <p:cNvGraphicFramePr>
            <a:graphicFrameLocks noGrp="1"/>
          </p:cNvGraphicFramePr>
          <p:nvPr>
            <p:extLst>
              <p:ext uri="{D42A27DB-BD31-4B8C-83A1-F6EECF244321}">
                <p14:modId xmlns="" xmlns:p14="http://schemas.microsoft.com/office/powerpoint/2010/main" val="3384326842"/>
              </p:ext>
            </p:extLst>
          </p:nvPr>
        </p:nvGraphicFramePr>
        <p:xfrm>
          <a:off x="2660015" y="3619500"/>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rgbClr val="00264D"/>
                          </a:solidFill>
                          <a:effectLst/>
                          <a:uLnTx/>
                          <a:uFillTx/>
                          <a:latin typeface="+mn-lt"/>
                          <a:ea typeface="+mn-ea"/>
                          <a:cs typeface="Calibri"/>
                        </a:rPr>
                        <a:t>Editor sources reviewers</a:t>
                      </a:r>
                      <a:endParaRPr kumimoji="0" lang="de-DE" sz="1600" b="0" i="0" u="none" strike="noStrike" kern="1200" cap="none" spc="0" normalizeH="0" baseline="0" noProof="0" dirty="0">
                        <a:ln>
                          <a:noFill/>
                        </a:ln>
                        <a:solidFill>
                          <a:srgbClr val="00264D"/>
                        </a:solidFill>
                        <a:effectLst/>
                        <a:uLnTx/>
                        <a:uFillTx/>
                        <a:latin typeface="+mn-lt"/>
                        <a:ea typeface="+mn-ea"/>
                        <a:cs typeface="Arial" charset="0"/>
                      </a:endParaRPr>
                    </a:p>
                  </a:txBody>
                  <a:tcPr anchor="ctr">
                    <a:solidFill>
                      <a:srgbClr val="E1E1E6"/>
                    </a:solidFill>
                  </a:tcPr>
                </a:tc>
              </a:tr>
            </a:tbl>
          </a:graphicData>
        </a:graphic>
      </p:graphicFrame>
      <p:graphicFrame>
        <p:nvGraphicFramePr>
          <p:cNvPr id="30" name="Tabelle 29"/>
          <p:cNvGraphicFramePr>
            <a:graphicFrameLocks noGrp="1"/>
          </p:cNvGraphicFramePr>
          <p:nvPr>
            <p:extLst>
              <p:ext uri="{D42A27DB-BD31-4B8C-83A1-F6EECF244321}">
                <p14:modId xmlns="" xmlns:p14="http://schemas.microsoft.com/office/powerpoint/2010/main" val="225893291"/>
              </p:ext>
            </p:extLst>
          </p:nvPr>
        </p:nvGraphicFramePr>
        <p:xfrm>
          <a:off x="527050" y="1973580"/>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lvl="0" algn="ctr" defTabSz="800100">
                        <a:lnSpc>
                          <a:spcPct val="90000"/>
                        </a:lnSpc>
                        <a:spcAft>
                          <a:spcPct val="35000"/>
                        </a:spcAft>
                      </a:pPr>
                      <a:r>
                        <a:rPr lang="en-US" sz="1800" dirty="0" smtClean="0">
                          <a:solidFill>
                            <a:schemeClr val="bg1"/>
                          </a:solidFill>
                          <a:latin typeface="+mn-lt"/>
                          <a:cs typeface="Calibri"/>
                        </a:rPr>
                        <a:t>Manuscript submitted</a:t>
                      </a:r>
                      <a:endParaRPr lang="de-DE" sz="1800" dirty="0">
                        <a:solidFill>
                          <a:schemeClr val="bg1"/>
                        </a:solidFill>
                        <a:latin typeface="+mn-lt"/>
                      </a:endParaRPr>
                    </a:p>
                  </a:txBody>
                  <a:tcPr anchor="ctr">
                    <a:solidFill>
                      <a:schemeClr val="accent1"/>
                    </a:solidFill>
                  </a:tcPr>
                </a:tc>
              </a:tr>
            </a:tbl>
          </a:graphicData>
        </a:graphic>
      </p:graphicFrame>
      <p:graphicFrame>
        <p:nvGraphicFramePr>
          <p:cNvPr id="33" name="Tabelle 32"/>
          <p:cNvGraphicFramePr>
            <a:graphicFrameLocks noGrp="1"/>
          </p:cNvGraphicFramePr>
          <p:nvPr>
            <p:extLst>
              <p:ext uri="{D42A27DB-BD31-4B8C-83A1-F6EECF244321}">
                <p14:modId xmlns="" xmlns:p14="http://schemas.microsoft.com/office/powerpoint/2010/main" val="3569387124"/>
              </p:ext>
            </p:extLst>
          </p:nvPr>
        </p:nvGraphicFramePr>
        <p:xfrm>
          <a:off x="527050" y="3619500"/>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rgbClr val="002C6F"/>
                          </a:solidFill>
                          <a:effectLst/>
                          <a:uLnTx/>
                          <a:uFillTx/>
                          <a:latin typeface="+mn-lt"/>
                          <a:ea typeface="+mn-ea"/>
                          <a:cs typeface="Calibri"/>
                        </a:rPr>
                        <a:t>Editor assigned </a:t>
                      </a:r>
                      <a:r>
                        <a:rPr kumimoji="0" lang="en-US" sz="1600" b="1" i="0" u="none" strike="noStrike" kern="1200" cap="none" spc="0" normalizeH="0" baseline="0" noProof="0" dirty="0" smtClean="0">
                          <a:ln>
                            <a:noFill/>
                          </a:ln>
                          <a:solidFill>
                            <a:srgbClr val="FF5E00"/>
                          </a:solidFill>
                          <a:effectLst/>
                          <a:uLnTx/>
                          <a:uFillTx/>
                          <a:latin typeface="+mn-lt"/>
                          <a:ea typeface="+mn-ea"/>
                          <a:cs typeface="Calibri"/>
                        </a:rPr>
                        <a:t>rapid rejection</a:t>
                      </a:r>
                      <a:r>
                        <a:rPr kumimoji="0" lang="en-US" sz="1600" b="0" i="0" u="none" strike="noStrike" kern="1200" cap="none" spc="0" normalizeH="0" baseline="0" noProof="0" dirty="0" smtClean="0">
                          <a:ln>
                            <a:noFill/>
                          </a:ln>
                          <a:solidFill>
                            <a:srgbClr val="FF5E00"/>
                          </a:solidFill>
                          <a:effectLst/>
                          <a:uLnTx/>
                          <a:uFillTx/>
                          <a:latin typeface="+mn-lt"/>
                          <a:ea typeface="+mn-ea"/>
                          <a:cs typeface="Calibri"/>
                        </a:rPr>
                        <a:t> </a:t>
                      </a:r>
                      <a:r>
                        <a:rPr kumimoji="0" lang="en-US" sz="1600" b="1" i="0" u="none" strike="noStrike" kern="1200" cap="none" spc="0" normalizeH="0" baseline="0" noProof="0" dirty="0" smtClean="0">
                          <a:ln>
                            <a:noFill/>
                          </a:ln>
                          <a:solidFill>
                            <a:srgbClr val="002C6F"/>
                          </a:solidFill>
                          <a:effectLst/>
                          <a:uLnTx/>
                          <a:uFillTx/>
                          <a:latin typeface="+mn-lt"/>
                          <a:ea typeface="+mn-ea"/>
                          <a:cs typeface="Calibri"/>
                        </a:rPr>
                        <a:t>or</a:t>
                      </a:r>
                      <a:r>
                        <a:rPr kumimoji="0" lang="en-US" sz="1600" b="0" i="0" u="none" strike="noStrike" kern="1200" cap="none" spc="0" normalizeH="0" baseline="0" noProof="0" dirty="0" smtClean="0">
                          <a:ln>
                            <a:noFill/>
                          </a:ln>
                          <a:solidFill>
                            <a:srgbClr val="002C6F"/>
                          </a:solidFill>
                          <a:effectLst/>
                          <a:uLnTx/>
                          <a:uFillTx/>
                          <a:latin typeface="+mn-lt"/>
                          <a:ea typeface="+mn-ea"/>
                          <a:cs typeface="Calibri"/>
                        </a:rPr>
                        <a:t> </a:t>
                      </a:r>
                      <a:r>
                        <a:rPr kumimoji="0" lang="en-US" sz="1600" b="1" i="0" u="none" strike="noStrike" kern="1200" cap="none" spc="0" normalizeH="0" baseline="0" noProof="0" dirty="0" smtClean="0">
                          <a:ln>
                            <a:noFill/>
                          </a:ln>
                          <a:solidFill>
                            <a:srgbClr val="12BE78"/>
                          </a:solidFill>
                          <a:effectLst/>
                          <a:uLnTx/>
                          <a:uFillTx/>
                          <a:latin typeface="+mn-lt"/>
                          <a:ea typeface="+mn-ea"/>
                          <a:cs typeface="Calibri"/>
                        </a:rPr>
                        <a:t>peer review</a:t>
                      </a:r>
                      <a:endParaRPr kumimoji="0" lang="de-DE" sz="1600" b="0" i="0" u="none" strike="noStrike" kern="1200" cap="none" spc="0" normalizeH="0" baseline="0" noProof="0" dirty="0">
                        <a:ln>
                          <a:noFill/>
                        </a:ln>
                        <a:solidFill>
                          <a:srgbClr val="12BE78"/>
                        </a:solidFill>
                        <a:effectLst/>
                        <a:uLnTx/>
                        <a:uFillTx/>
                        <a:latin typeface="+mn-lt"/>
                        <a:ea typeface="+mn-ea"/>
                        <a:cs typeface="Arial" charset="0"/>
                      </a:endParaRPr>
                    </a:p>
                  </a:txBody>
                  <a:tcPr anchor="ctr">
                    <a:solidFill>
                      <a:srgbClr val="E1E1E6"/>
                    </a:solidFill>
                  </a:tcPr>
                </a:tc>
              </a:tr>
            </a:tbl>
          </a:graphicData>
        </a:graphic>
      </p:graphicFrame>
      <p:graphicFrame>
        <p:nvGraphicFramePr>
          <p:cNvPr id="37" name="Tabelle 36"/>
          <p:cNvGraphicFramePr>
            <a:graphicFrameLocks noGrp="1"/>
          </p:cNvGraphicFramePr>
          <p:nvPr>
            <p:extLst>
              <p:ext uri="{D42A27DB-BD31-4B8C-83A1-F6EECF244321}">
                <p14:modId xmlns="" xmlns:p14="http://schemas.microsoft.com/office/powerpoint/2010/main" val="251167968"/>
              </p:ext>
            </p:extLst>
          </p:nvPr>
        </p:nvGraphicFramePr>
        <p:xfrm>
          <a:off x="4788535" y="5190628"/>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Calibri"/>
                        </a:rPr>
                        <a:t>Publication!</a:t>
                      </a:r>
                      <a:endParaRPr kumimoji="0" lang="de-DE" sz="1600" b="0" i="0" u="none" strike="noStrike" kern="1200" cap="none" spc="0" normalizeH="0" baseline="0" noProof="0" dirty="0">
                        <a:ln>
                          <a:noFill/>
                        </a:ln>
                        <a:solidFill>
                          <a:srgbClr val="FFFFFF"/>
                        </a:solidFill>
                        <a:effectLst/>
                        <a:uLnTx/>
                        <a:uFillTx/>
                        <a:latin typeface="+mn-lt"/>
                        <a:ea typeface="+mn-ea"/>
                        <a:cs typeface="Arial" charset="0"/>
                      </a:endParaRPr>
                    </a:p>
                  </a:txBody>
                  <a:tcPr anchor="ctr">
                    <a:solidFill>
                      <a:srgbClr val="12BE78"/>
                    </a:solidFill>
                  </a:tcPr>
                </a:tc>
              </a:tr>
            </a:tbl>
          </a:graphicData>
        </a:graphic>
      </p:graphicFrame>
      <p:graphicFrame>
        <p:nvGraphicFramePr>
          <p:cNvPr id="41" name="Tabelle 40"/>
          <p:cNvGraphicFramePr>
            <a:graphicFrameLocks noGrp="1"/>
          </p:cNvGraphicFramePr>
          <p:nvPr>
            <p:extLst>
              <p:ext uri="{D42A27DB-BD31-4B8C-83A1-F6EECF244321}">
                <p14:modId xmlns="" xmlns:p14="http://schemas.microsoft.com/office/powerpoint/2010/main" val="2786187475"/>
              </p:ext>
            </p:extLst>
          </p:nvPr>
        </p:nvGraphicFramePr>
        <p:xfrm>
          <a:off x="4770755" y="3619500"/>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rgbClr val="00264D"/>
                          </a:solidFill>
                          <a:effectLst/>
                          <a:uLnTx/>
                          <a:uFillTx/>
                          <a:latin typeface="+mn-lt"/>
                          <a:ea typeface="+mn-ea"/>
                          <a:cs typeface="Calibri"/>
                        </a:rPr>
                        <a:t>Reviewers evaluate </a:t>
                      </a:r>
                      <a:r>
                        <a:rPr kumimoji="0" lang="en-US" sz="1600" b="1" i="0" u="none" strike="noStrike" kern="1200" cap="none" spc="0" normalizeH="0" baseline="0" noProof="0" dirty="0" smtClean="0">
                          <a:ln>
                            <a:noFill/>
                          </a:ln>
                          <a:solidFill>
                            <a:srgbClr val="12BE78"/>
                          </a:solidFill>
                          <a:effectLst/>
                          <a:uLnTx/>
                          <a:uFillTx/>
                          <a:latin typeface="+mn-lt"/>
                          <a:ea typeface="+mn-ea"/>
                          <a:cs typeface="Calibri"/>
                        </a:rPr>
                        <a:t>accept</a:t>
                      </a:r>
                      <a:r>
                        <a:rPr kumimoji="0" lang="en-US" sz="1600" b="0" i="0" u="none" strike="noStrike" kern="1200" cap="none" spc="0" normalizeH="0" baseline="0" noProof="0" dirty="0" smtClean="0">
                          <a:ln>
                            <a:noFill/>
                          </a:ln>
                          <a:solidFill>
                            <a:srgbClr val="12BE78"/>
                          </a:solidFill>
                          <a:effectLst/>
                          <a:uLnTx/>
                          <a:uFillTx/>
                          <a:latin typeface="+mn-lt"/>
                          <a:ea typeface="+mn-ea"/>
                          <a:cs typeface="Calibri"/>
                        </a:rPr>
                        <a:t>, </a:t>
                      </a:r>
                      <a:r>
                        <a:rPr kumimoji="0" lang="en-US" sz="1600" b="1" i="0" u="none" strike="noStrike" kern="1200" cap="none" spc="0" normalizeH="0" baseline="0" noProof="0" dirty="0" smtClean="0">
                          <a:ln>
                            <a:noFill/>
                          </a:ln>
                          <a:solidFill>
                            <a:srgbClr val="FF5E00"/>
                          </a:solidFill>
                          <a:effectLst/>
                          <a:uLnTx/>
                          <a:uFillTx/>
                          <a:latin typeface="+mn-lt"/>
                          <a:ea typeface="+mn-ea"/>
                          <a:cs typeface="Calibri"/>
                        </a:rPr>
                        <a:t>reject</a:t>
                      </a:r>
                      <a:r>
                        <a:rPr kumimoji="0" lang="en-US" sz="1600" b="0" i="0" u="none" strike="noStrike" kern="1200" cap="none" spc="0" normalizeH="0" baseline="0" noProof="0" dirty="0" smtClean="0">
                          <a:ln>
                            <a:noFill/>
                          </a:ln>
                          <a:solidFill>
                            <a:srgbClr val="00264D"/>
                          </a:solidFill>
                          <a:effectLst/>
                          <a:uLnTx/>
                          <a:uFillTx/>
                          <a:latin typeface="+mn-lt"/>
                          <a:ea typeface="+mn-ea"/>
                          <a:cs typeface="Calibri"/>
                        </a:rPr>
                        <a:t> </a:t>
                      </a:r>
                      <a:r>
                        <a:rPr kumimoji="0" lang="en-US" sz="1600" b="1" i="0" u="none" strike="noStrike" kern="1200" cap="none" spc="0" normalizeH="0" baseline="0" noProof="0" dirty="0" smtClean="0">
                          <a:ln>
                            <a:noFill/>
                          </a:ln>
                          <a:solidFill>
                            <a:srgbClr val="00264D"/>
                          </a:solidFill>
                          <a:effectLst/>
                          <a:uLnTx/>
                          <a:uFillTx/>
                          <a:latin typeface="+mn-lt"/>
                          <a:ea typeface="+mn-ea"/>
                          <a:cs typeface="Calibri"/>
                        </a:rPr>
                        <a:t>or</a:t>
                      </a:r>
                      <a:r>
                        <a:rPr kumimoji="0" lang="en-US" sz="1600" b="0" i="0" u="none" strike="noStrike" kern="1200" cap="none" spc="0" normalizeH="0" baseline="0" noProof="0" dirty="0" smtClean="0">
                          <a:ln>
                            <a:noFill/>
                          </a:ln>
                          <a:solidFill>
                            <a:srgbClr val="00264D"/>
                          </a:solidFill>
                          <a:effectLst/>
                          <a:uLnTx/>
                          <a:uFillTx/>
                          <a:latin typeface="+mn-lt"/>
                          <a:ea typeface="+mn-ea"/>
                          <a:cs typeface="Calibri"/>
                        </a:rPr>
                        <a:t> </a:t>
                      </a:r>
                      <a:r>
                        <a:rPr kumimoji="0" lang="en-US" sz="1600" b="1" i="0" u="none" strike="noStrike" kern="1200" cap="none" spc="0" normalizeH="0" baseline="0" noProof="0" dirty="0" smtClean="0">
                          <a:ln>
                            <a:noFill/>
                          </a:ln>
                          <a:solidFill>
                            <a:srgbClr val="0075F2"/>
                          </a:solidFill>
                          <a:effectLst/>
                          <a:uLnTx/>
                          <a:uFillTx/>
                          <a:latin typeface="+mn-lt"/>
                          <a:ea typeface="+mn-ea"/>
                          <a:cs typeface="Calibri"/>
                        </a:rPr>
                        <a:t>revise</a:t>
                      </a:r>
                      <a:endParaRPr kumimoji="0" lang="de-DE" sz="1600" b="0" i="0" u="none" strike="noStrike" kern="1200" cap="none" spc="0" normalizeH="0" baseline="0" noProof="0" dirty="0">
                        <a:ln>
                          <a:noFill/>
                        </a:ln>
                        <a:solidFill>
                          <a:srgbClr val="0075F2"/>
                        </a:solidFill>
                        <a:effectLst/>
                        <a:uLnTx/>
                        <a:uFillTx/>
                        <a:latin typeface="+mn-lt"/>
                        <a:ea typeface="+mn-ea"/>
                        <a:cs typeface="Arial" charset="0"/>
                      </a:endParaRPr>
                    </a:p>
                  </a:txBody>
                  <a:tcPr anchor="ctr">
                    <a:solidFill>
                      <a:schemeClr val="bg2"/>
                    </a:solidFill>
                  </a:tcPr>
                </a:tc>
              </a:tr>
            </a:tbl>
          </a:graphicData>
        </a:graphic>
      </p:graphicFrame>
    </p:spTree>
    <p:extLst>
      <p:ext uri="{BB962C8B-B14F-4D97-AF65-F5344CB8AC3E}">
        <p14:creationId xmlns="" xmlns:p14="http://schemas.microsoft.com/office/powerpoint/2010/main" val="35673778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Righ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Right)">
                                      <p:cBhvr>
                                        <p:cTn id="12" dur="500"/>
                                        <p:tgtEl>
                                          <p:spTgt spid="19"/>
                                        </p:tgtEl>
                                      </p:cBhvr>
                                    </p:animEffect>
                                  </p:childTnLst>
                                </p:cTn>
                              </p:par>
                              <p:par>
                                <p:cTn id="13" presetID="18" presetClass="entr" presetSubtype="6"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strips(downRight)">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strips(downRight)">
                                      <p:cBhvr>
                                        <p:cTn id="20" dur="500"/>
                                        <p:tgtEl>
                                          <p:spTgt spid="28"/>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strips(downRight)">
                                      <p:cBhvr>
                                        <p:cTn id="28" dur="500"/>
                                        <p:tgtEl>
                                          <p:spTgt spid="35"/>
                                        </p:tgtEl>
                                      </p:cBhvr>
                                    </p:animEffect>
                                  </p:childTnLst>
                                </p:cTn>
                              </p:par>
                              <p:par>
                                <p:cTn id="29" presetID="18" presetClass="entr" presetSubtype="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Righ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Right)">
                                      <p:cBhvr>
                                        <p:cTn id="36" dur="500"/>
                                        <p:tgtEl>
                                          <p:spTgt spid="12"/>
                                        </p:tgtEl>
                                      </p:cBhvr>
                                    </p:animEffect>
                                  </p:childTnLst>
                                </p:cTn>
                              </p:par>
                              <p:par>
                                <p:cTn id="37" presetID="18" presetClass="entr" presetSubtype="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downRigh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strips(downLeft)">
                                      <p:cBhvr>
                                        <p:cTn id="44" dur="500"/>
                                        <p:tgtEl>
                                          <p:spTgt spid="41"/>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strips(down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strips(downRight)">
                                      <p:cBhvr>
                                        <p:cTn id="52" dur="500"/>
                                        <p:tgtEl>
                                          <p:spTgt spid="20"/>
                                        </p:tgtEl>
                                      </p:cBhvr>
                                    </p:animEffect>
                                  </p:childTnLst>
                                </p:cTn>
                              </p:par>
                              <p:par>
                                <p:cTn id="53" presetID="18" presetClass="entr" presetSubtype="6"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strips(downRight)">
                                      <p:cBhvr>
                                        <p:cTn id="5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P spid="35" grpId="0" animBg="1"/>
      <p:bldP spid="12" grpId="0" animBg="1"/>
      <p:bldP spid="26"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smtClean="0">
                <a:latin typeface="Calibri" pitchFamily="34" charset="0"/>
                <a:ea typeface="ＭＳ Ｐゴシック" pitchFamily="34" charset="-128"/>
                <a:cs typeface="Calibri" pitchFamily="34" charset="0"/>
              </a:rPr>
              <a:t>How to measure quality - numbers</a:t>
            </a:r>
          </a:p>
        </p:txBody>
      </p:sp>
      <p:sp>
        <p:nvSpPr>
          <p:cNvPr id="17411" name="Inhaltsplatzhalter 2"/>
          <p:cNvSpPr>
            <a:spLocks noGrp="1"/>
          </p:cNvSpPr>
          <p:nvPr>
            <p:ph idx="4294967295"/>
          </p:nvPr>
        </p:nvSpPr>
        <p:spPr>
          <a:xfrm>
            <a:off x="609600" y="1484313"/>
            <a:ext cx="8305800" cy="323165"/>
          </a:xfrm>
          <a:prstGeom prst="rect">
            <a:avLst/>
          </a:prstGeom>
        </p:spPr>
        <p:txBody>
          <a:bodyPr/>
          <a:lstStyle/>
          <a:p>
            <a:r>
              <a:rPr lang="de-DE" dirty="0" smtClean="0">
                <a:ea typeface="ＭＳ Ｐゴシック" pitchFamily="34" charset="-128"/>
              </a:rPr>
              <a:t>Impact Factor: number of citations divided by the number of </a:t>
            </a:r>
            <a:r>
              <a:rPr lang="de-DE" dirty="0" smtClean="0">
                <a:ea typeface="ＭＳ Ｐゴシック" pitchFamily="34" charset="-128"/>
              </a:rPr>
              <a:t>articles</a:t>
            </a:r>
            <a:endParaRPr lang="de-DE" dirty="0" smtClean="0">
              <a:ea typeface="ＭＳ Ｐゴシック" pitchFamily="34" charset="-128"/>
            </a:endParaRPr>
          </a:p>
        </p:txBody>
      </p:sp>
      <p:sp>
        <p:nvSpPr>
          <p:cNvPr id="4" name="Titel 1"/>
          <p:cNvSpPr txBox="1">
            <a:spLocks/>
          </p:cNvSpPr>
          <p:nvPr/>
        </p:nvSpPr>
        <p:spPr bwMode="auto">
          <a:xfrm>
            <a:off x="611188" y="3860800"/>
            <a:ext cx="8305800" cy="288925"/>
          </a:xfrm>
          <a:prstGeom prst="rect">
            <a:avLst/>
          </a:prstGeom>
          <a:noFill/>
          <a:ln w="9525">
            <a:noFill/>
            <a:miter lim="800000"/>
            <a:headEnd/>
            <a:tailEnd/>
          </a:ln>
        </p:spPr>
        <p:txBody>
          <a:bodyPr lIns="0" tIns="0" rIns="0" bIns="0">
            <a:spAutoFit/>
          </a:bodyPr>
          <a:lstStyle/>
          <a:p>
            <a:pPr>
              <a:lnSpc>
                <a:spcPct val="90000"/>
              </a:lnSpc>
              <a:defRPr/>
            </a:pPr>
            <a:r>
              <a:rPr lang="de-DE" sz="2100" b="1" kern="0" dirty="0" err="1">
                <a:solidFill>
                  <a:schemeClr val="tx2"/>
                </a:solidFill>
                <a:latin typeface="Calibri" pitchFamily="34" charset="0"/>
                <a:ea typeface="ＭＳ Ｐゴシック" pitchFamily="-84" charset="-128"/>
                <a:cs typeface="Calibri" pitchFamily="34" charset="0"/>
              </a:rPr>
              <a:t>How</a:t>
            </a:r>
            <a:r>
              <a:rPr lang="de-DE" sz="2100" b="1" kern="0" dirty="0">
                <a:solidFill>
                  <a:schemeClr val="tx2"/>
                </a:solidFill>
                <a:latin typeface="Calibri" pitchFamily="34" charset="0"/>
                <a:ea typeface="ＭＳ Ｐゴシック" pitchFamily="-84" charset="-128"/>
                <a:cs typeface="Calibri" pitchFamily="34" charset="0"/>
              </a:rPr>
              <a:t> </a:t>
            </a:r>
            <a:r>
              <a:rPr lang="de-DE" sz="2100" b="1" kern="0" dirty="0" err="1">
                <a:solidFill>
                  <a:schemeClr val="tx2"/>
                </a:solidFill>
                <a:latin typeface="Calibri" pitchFamily="34" charset="0"/>
                <a:ea typeface="ＭＳ Ｐゴシック" pitchFamily="-84" charset="-128"/>
                <a:cs typeface="Calibri" pitchFamily="34" charset="0"/>
              </a:rPr>
              <a:t>to</a:t>
            </a:r>
            <a:r>
              <a:rPr lang="de-DE" sz="2100" b="1" kern="0" dirty="0">
                <a:solidFill>
                  <a:schemeClr val="tx2"/>
                </a:solidFill>
                <a:latin typeface="Calibri" pitchFamily="34" charset="0"/>
                <a:ea typeface="ＭＳ Ｐゴシック" pitchFamily="-84" charset="-128"/>
                <a:cs typeface="Calibri" pitchFamily="34" charset="0"/>
              </a:rPr>
              <a:t> </a:t>
            </a:r>
            <a:r>
              <a:rPr lang="de-DE" sz="2100" b="1" kern="0" dirty="0" err="1">
                <a:solidFill>
                  <a:schemeClr val="tx2"/>
                </a:solidFill>
                <a:latin typeface="Calibri" pitchFamily="34" charset="0"/>
                <a:ea typeface="ＭＳ Ｐゴシック" pitchFamily="-84" charset="-128"/>
                <a:cs typeface="Calibri" pitchFamily="34" charset="0"/>
              </a:rPr>
              <a:t>measure</a:t>
            </a:r>
            <a:r>
              <a:rPr lang="de-DE" sz="2100" b="1" kern="0" dirty="0">
                <a:solidFill>
                  <a:schemeClr val="tx2"/>
                </a:solidFill>
                <a:latin typeface="Calibri" pitchFamily="34" charset="0"/>
                <a:ea typeface="ＭＳ Ｐゴシック" pitchFamily="-84" charset="-128"/>
                <a:cs typeface="Calibri" pitchFamily="34" charset="0"/>
              </a:rPr>
              <a:t> </a:t>
            </a:r>
            <a:r>
              <a:rPr lang="de-DE" sz="2100" b="1" kern="0" dirty="0" err="1">
                <a:solidFill>
                  <a:schemeClr val="tx2"/>
                </a:solidFill>
                <a:latin typeface="Calibri" pitchFamily="34" charset="0"/>
                <a:ea typeface="ＭＳ Ｐゴシック" pitchFamily="-84" charset="-128"/>
                <a:cs typeface="Calibri" pitchFamily="34" charset="0"/>
              </a:rPr>
              <a:t>quality</a:t>
            </a:r>
            <a:r>
              <a:rPr lang="de-DE" sz="2100" b="1" kern="0" dirty="0">
                <a:solidFill>
                  <a:schemeClr val="tx2"/>
                </a:solidFill>
                <a:latin typeface="Calibri" pitchFamily="34" charset="0"/>
                <a:ea typeface="ＭＳ Ｐゴシック" pitchFamily="-84" charset="-128"/>
                <a:cs typeface="Calibri" pitchFamily="34" charset="0"/>
              </a:rPr>
              <a:t>  - </a:t>
            </a:r>
            <a:r>
              <a:rPr lang="de-DE" sz="2100" b="1" kern="0" dirty="0" err="1">
                <a:solidFill>
                  <a:schemeClr val="tx2"/>
                </a:solidFill>
                <a:latin typeface="Calibri" pitchFamily="34" charset="0"/>
                <a:ea typeface="ＭＳ Ｐゴシック" pitchFamily="-84" charset="-128"/>
                <a:cs typeface="Calibri" pitchFamily="34" charset="0"/>
              </a:rPr>
              <a:t>other</a:t>
            </a:r>
            <a:r>
              <a:rPr lang="de-DE" sz="2100" b="1" kern="0" dirty="0">
                <a:solidFill>
                  <a:schemeClr val="tx2"/>
                </a:solidFill>
                <a:latin typeface="Calibri" pitchFamily="34" charset="0"/>
                <a:ea typeface="ＭＳ Ｐゴシック" pitchFamily="-84" charset="-128"/>
                <a:cs typeface="Calibri" pitchFamily="34" charset="0"/>
              </a:rPr>
              <a:t> </a:t>
            </a:r>
            <a:r>
              <a:rPr lang="de-DE" sz="2100" b="1" kern="0" dirty="0" err="1">
                <a:solidFill>
                  <a:schemeClr val="tx2"/>
                </a:solidFill>
                <a:latin typeface="Calibri" pitchFamily="34" charset="0"/>
                <a:ea typeface="ＭＳ Ｐゴシック" pitchFamily="-84" charset="-128"/>
                <a:cs typeface="Calibri" pitchFamily="34" charset="0"/>
              </a:rPr>
              <a:t>factors</a:t>
            </a:r>
            <a:endParaRPr lang="de-DE" sz="2100" b="1" kern="0" dirty="0">
              <a:solidFill>
                <a:schemeClr val="tx2"/>
              </a:solidFill>
              <a:latin typeface="Calibri" pitchFamily="34" charset="0"/>
              <a:ea typeface="ＭＳ Ｐゴシック" pitchFamily="-84" charset="-128"/>
              <a:cs typeface="Calibri" pitchFamily="34" charset="0"/>
            </a:endParaRPr>
          </a:p>
        </p:txBody>
      </p:sp>
      <p:sp>
        <p:nvSpPr>
          <p:cNvPr id="5" name="Inhaltsplatzhalter 2"/>
          <p:cNvSpPr txBox="1">
            <a:spLocks/>
          </p:cNvSpPr>
          <p:nvPr/>
        </p:nvSpPr>
        <p:spPr bwMode="auto">
          <a:xfrm>
            <a:off x="611188" y="4367213"/>
            <a:ext cx="8305800" cy="1538287"/>
          </a:xfrm>
          <a:prstGeom prst="rect">
            <a:avLst/>
          </a:prstGeom>
          <a:noFill/>
          <a:ln w="9525">
            <a:noFill/>
            <a:miter lim="800000"/>
            <a:headEnd/>
            <a:tailEnd/>
          </a:ln>
        </p:spPr>
        <p:txBody>
          <a:bodyPr lIns="0" tIns="0" rIns="0" bIns="0">
            <a:spAutoFit/>
          </a:bodyPr>
          <a:lstStyle/>
          <a:p>
            <a:pPr marL="190500" indent="-190500">
              <a:lnSpc>
                <a:spcPct val="120000"/>
              </a:lnSpc>
              <a:spcBef>
                <a:spcPct val="25000"/>
              </a:spcBef>
              <a:buClr>
                <a:schemeClr val="accent2"/>
              </a:buClr>
              <a:buSzPct val="130000"/>
              <a:buFont typeface="Times" pitchFamily="-84" charset="0"/>
              <a:buChar char="•"/>
              <a:defRPr/>
            </a:pPr>
            <a:r>
              <a:rPr lang="de-DE" kern="0" dirty="0" err="1">
                <a:solidFill>
                  <a:schemeClr val="tx2"/>
                </a:solidFill>
                <a:latin typeface="+mn-lt"/>
                <a:ea typeface="ＭＳ Ｐゴシック" pitchFamily="-84" charset="-128"/>
                <a:cs typeface="ＭＳ Ｐゴシック" pitchFamily="-84" charset="-128"/>
              </a:rPr>
              <a:t>Acceptance</a:t>
            </a:r>
            <a:r>
              <a:rPr lang="de-DE" kern="0" dirty="0">
                <a:solidFill>
                  <a:schemeClr val="tx2"/>
                </a:solidFill>
                <a:latin typeface="+mn-lt"/>
                <a:ea typeface="ＭＳ Ｐゴシック" pitchFamily="-84" charset="-128"/>
                <a:cs typeface="ＭＳ Ｐゴシック" pitchFamily="-84" charset="-128"/>
              </a:rPr>
              <a:t> rate </a:t>
            </a:r>
          </a:p>
          <a:p>
            <a:pPr marL="190500" indent="-190500">
              <a:lnSpc>
                <a:spcPct val="120000"/>
              </a:lnSpc>
              <a:spcBef>
                <a:spcPct val="25000"/>
              </a:spcBef>
              <a:buClr>
                <a:schemeClr val="accent2"/>
              </a:buClr>
              <a:buSzPct val="130000"/>
              <a:buFont typeface="Times" pitchFamily="-84" charset="0"/>
              <a:buChar char="•"/>
              <a:defRPr/>
            </a:pPr>
            <a:r>
              <a:rPr lang="de-DE" kern="0" dirty="0">
                <a:solidFill>
                  <a:schemeClr val="tx2"/>
                </a:solidFill>
                <a:latin typeface="+mn-lt"/>
                <a:ea typeface="ＭＳ Ｐゴシック" pitchFamily="-84" charset="-128"/>
                <a:cs typeface="ＭＳ Ｐゴシック" pitchFamily="-84" charset="-128"/>
              </a:rPr>
              <a:t>Quality </a:t>
            </a:r>
            <a:r>
              <a:rPr lang="de-DE" kern="0" dirty="0" err="1">
                <a:solidFill>
                  <a:schemeClr val="tx2"/>
                </a:solidFill>
                <a:latin typeface="+mn-lt"/>
                <a:ea typeface="ＭＳ Ｐゴシック" pitchFamily="-84" charset="-128"/>
                <a:cs typeface="ＭＳ Ｐゴシック" pitchFamily="-84" charset="-128"/>
              </a:rPr>
              <a:t>and</a:t>
            </a:r>
            <a:r>
              <a:rPr lang="de-DE" kern="0" dirty="0">
                <a:solidFill>
                  <a:schemeClr val="tx2"/>
                </a:solidFill>
                <a:latin typeface="+mn-lt"/>
                <a:ea typeface="ＭＳ Ｐゴシック" pitchFamily="-84" charset="-128"/>
                <a:cs typeface="ＭＳ Ｐゴシック" pitchFamily="-84" charset="-128"/>
              </a:rPr>
              <a:t> </a:t>
            </a:r>
            <a:r>
              <a:rPr lang="de-DE" kern="0" dirty="0" err="1">
                <a:solidFill>
                  <a:schemeClr val="tx2"/>
                </a:solidFill>
                <a:latin typeface="+mn-lt"/>
                <a:ea typeface="ＭＳ Ｐゴシック" pitchFamily="-84" charset="-128"/>
                <a:cs typeface="ＭＳ Ｐゴシック" pitchFamily="-84" charset="-128"/>
              </a:rPr>
              <a:t>duration</a:t>
            </a:r>
            <a:r>
              <a:rPr lang="de-DE" kern="0" dirty="0">
                <a:solidFill>
                  <a:schemeClr val="tx2"/>
                </a:solidFill>
                <a:latin typeface="+mn-lt"/>
                <a:ea typeface="ＭＳ Ｐゴシック" pitchFamily="-84" charset="-128"/>
                <a:cs typeface="ＭＳ Ｐゴシック" pitchFamily="-84" charset="-128"/>
              </a:rPr>
              <a:t> of </a:t>
            </a:r>
            <a:r>
              <a:rPr lang="de-DE" kern="0" dirty="0" err="1">
                <a:solidFill>
                  <a:schemeClr val="tx2"/>
                </a:solidFill>
                <a:latin typeface="+mn-lt"/>
                <a:ea typeface="ＭＳ Ｐゴシック" pitchFamily="-84" charset="-128"/>
                <a:cs typeface="ＭＳ Ｐゴシック" pitchFamily="-84" charset="-128"/>
              </a:rPr>
              <a:t>peer</a:t>
            </a:r>
            <a:r>
              <a:rPr lang="de-DE" kern="0" dirty="0">
                <a:solidFill>
                  <a:schemeClr val="tx2"/>
                </a:solidFill>
                <a:latin typeface="+mn-lt"/>
                <a:ea typeface="ＭＳ Ｐゴシック" pitchFamily="-84" charset="-128"/>
                <a:cs typeface="ＭＳ Ｐゴシック" pitchFamily="-84" charset="-128"/>
              </a:rPr>
              <a:t> </a:t>
            </a:r>
            <a:r>
              <a:rPr lang="de-DE" kern="0" dirty="0" err="1">
                <a:solidFill>
                  <a:schemeClr val="tx2"/>
                </a:solidFill>
                <a:latin typeface="+mn-lt"/>
                <a:ea typeface="ＭＳ Ｐゴシック" pitchFamily="-84" charset="-128"/>
                <a:cs typeface="ＭＳ Ｐゴシック" pitchFamily="-84" charset="-128"/>
              </a:rPr>
              <a:t>review</a:t>
            </a:r>
            <a:endParaRPr lang="de-DE" kern="0" dirty="0">
              <a:solidFill>
                <a:schemeClr val="tx2"/>
              </a:solidFill>
              <a:latin typeface="+mn-lt"/>
              <a:ea typeface="ＭＳ Ｐゴシック" pitchFamily="-84" charset="-128"/>
              <a:cs typeface="ＭＳ Ｐゴシック" pitchFamily="-84" charset="-128"/>
            </a:endParaRPr>
          </a:p>
          <a:p>
            <a:pPr marL="190500" indent="-190500">
              <a:lnSpc>
                <a:spcPct val="120000"/>
              </a:lnSpc>
              <a:spcBef>
                <a:spcPct val="25000"/>
              </a:spcBef>
              <a:buClr>
                <a:schemeClr val="accent2"/>
              </a:buClr>
              <a:buSzPct val="130000"/>
              <a:buFont typeface="Times" pitchFamily="-84" charset="0"/>
              <a:buChar char="•"/>
              <a:defRPr/>
            </a:pPr>
            <a:r>
              <a:rPr lang="de-DE" kern="0" dirty="0">
                <a:solidFill>
                  <a:schemeClr val="tx2"/>
                </a:solidFill>
                <a:latin typeface="+mn-lt"/>
                <a:ea typeface="ＭＳ Ｐゴシック" pitchFamily="-84" charset="-128"/>
                <a:cs typeface="ＭＳ Ｐゴシック" pitchFamily="-84" charset="-128"/>
              </a:rPr>
              <a:t>Speed of </a:t>
            </a:r>
            <a:r>
              <a:rPr lang="de-DE" kern="0" dirty="0" err="1">
                <a:solidFill>
                  <a:schemeClr val="tx2"/>
                </a:solidFill>
                <a:latin typeface="+mn-lt"/>
                <a:ea typeface="ＭＳ Ｐゴシック" pitchFamily="-84" charset="-128"/>
                <a:cs typeface="ＭＳ Ｐゴシック" pitchFamily="-84" charset="-128"/>
              </a:rPr>
              <a:t>publication</a:t>
            </a:r>
            <a:endParaRPr lang="de-DE" kern="0" dirty="0">
              <a:solidFill>
                <a:schemeClr val="tx2"/>
              </a:solidFill>
              <a:latin typeface="+mn-lt"/>
              <a:ea typeface="ＭＳ Ｐゴシック" pitchFamily="-84" charset="-128"/>
              <a:cs typeface="ＭＳ Ｐゴシック" pitchFamily="-84" charset="-128"/>
            </a:endParaRPr>
          </a:p>
          <a:p>
            <a:pPr marL="190500" indent="-190500">
              <a:lnSpc>
                <a:spcPct val="120000"/>
              </a:lnSpc>
              <a:spcBef>
                <a:spcPct val="25000"/>
              </a:spcBef>
              <a:buClr>
                <a:schemeClr val="accent2"/>
              </a:buClr>
              <a:buSzPct val="130000"/>
              <a:buFont typeface="Times" pitchFamily="-84" charset="0"/>
              <a:buChar char="•"/>
              <a:defRPr/>
            </a:pPr>
            <a:r>
              <a:rPr lang="de-DE" kern="0" dirty="0">
                <a:solidFill>
                  <a:schemeClr val="tx2"/>
                </a:solidFill>
                <a:latin typeface="+mn-lt"/>
                <a:ea typeface="ＭＳ Ｐゴシック" pitchFamily="-84" charset="-128"/>
                <a:cs typeface="ＭＳ Ｐゴシック" pitchFamily="-84" charset="-128"/>
              </a:rPr>
              <a:t>Global </a:t>
            </a:r>
            <a:r>
              <a:rPr lang="de-DE" kern="0" dirty="0" err="1">
                <a:solidFill>
                  <a:schemeClr val="tx2"/>
                </a:solidFill>
                <a:latin typeface="+mn-lt"/>
                <a:ea typeface="ＭＳ Ｐゴシック" pitchFamily="-84" charset="-128"/>
                <a:cs typeface="ＭＳ Ｐゴシック" pitchFamily="-84" charset="-128"/>
              </a:rPr>
              <a:t>distribution</a:t>
            </a:r>
            <a:r>
              <a:rPr lang="de-DE" kern="0" dirty="0">
                <a:solidFill>
                  <a:schemeClr val="tx2"/>
                </a:solidFill>
                <a:latin typeface="+mn-lt"/>
                <a:ea typeface="ＭＳ Ｐゴシック" pitchFamily="-84" charset="-128"/>
                <a:cs typeface="ＭＳ Ｐゴシック" pitchFamily="-84" charset="-128"/>
              </a:rPr>
              <a:t> </a:t>
            </a:r>
            <a:r>
              <a:rPr lang="de-DE" kern="0" dirty="0" err="1">
                <a:solidFill>
                  <a:schemeClr val="tx2"/>
                </a:solidFill>
                <a:latin typeface="+mn-lt"/>
                <a:ea typeface="ＭＳ Ｐゴシック" pitchFamily="-84" charset="-128"/>
                <a:cs typeface="ＭＳ Ｐゴシック" pitchFamily="-84" charset="-128"/>
              </a:rPr>
              <a:t>and</a:t>
            </a:r>
            <a:r>
              <a:rPr lang="de-DE" kern="0" dirty="0">
                <a:solidFill>
                  <a:schemeClr val="tx2"/>
                </a:solidFill>
                <a:latin typeface="+mn-lt"/>
                <a:ea typeface="ＭＳ Ｐゴシック" pitchFamily="-84" charset="-128"/>
                <a:cs typeface="ＭＳ Ｐゴシック" pitchFamily="-84" charset="-128"/>
              </a:rPr>
              <a:t> </a:t>
            </a:r>
            <a:r>
              <a:rPr lang="de-DE" kern="0" dirty="0" err="1">
                <a:solidFill>
                  <a:schemeClr val="tx2"/>
                </a:solidFill>
                <a:latin typeface="+mn-lt"/>
                <a:ea typeface="ＭＳ Ｐゴシック" pitchFamily="-84" charset="-128"/>
                <a:cs typeface="ＭＳ Ｐゴシック" pitchFamily="-84" charset="-128"/>
              </a:rPr>
              <a:t>long-term</a:t>
            </a:r>
            <a:r>
              <a:rPr lang="de-DE" kern="0" dirty="0">
                <a:solidFill>
                  <a:schemeClr val="tx2"/>
                </a:solidFill>
                <a:latin typeface="+mn-lt"/>
                <a:ea typeface="ＭＳ Ｐゴシック" pitchFamily="-84" charset="-128"/>
                <a:cs typeface="ＭＳ Ｐゴシック" pitchFamily="-84" charset="-128"/>
              </a:rPr>
              <a:t> </a:t>
            </a:r>
            <a:r>
              <a:rPr lang="de-DE" kern="0" dirty="0" err="1">
                <a:solidFill>
                  <a:schemeClr val="tx2"/>
                </a:solidFill>
                <a:latin typeface="+mn-lt"/>
                <a:ea typeface="ＭＳ Ｐゴシック" pitchFamily="-84" charset="-128"/>
                <a:cs typeface="ＭＳ Ｐゴシック" pitchFamily="-84" charset="-128"/>
              </a:rPr>
              <a:t>archiving</a:t>
            </a:r>
            <a:endParaRPr lang="de-DE" kern="0" dirty="0">
              <a:solidFill>
                <a:schemeClr val="tx2"/>
              </a:solidFill>
              <a:latin typeface="+mn-lt"/>
              <a:ea typeface="ＭＳ Ｐゴシック" pitchFamily="-84" charset="-128"/>
              <a:cs typeface="ＭＳ Ｐゴシック" pitchFamily="-84" charset="-128"/>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Impact Factor</a:t>
            </a:r>
            <a:endParaRPr lang="en-US" dirty="0"/>
          </a:p>
        </p:txBody>
      </p:sp>
      <p:sp>
        <p:nvSpPr>
          <p:cNvPr id="3" name="Content Placeholder 2"/>
          <p:cNvSpPr>
            <a:spLocks noGrp="1"/>
          </p:cNvSpPr>
          <p:nvPr>
            <p:ph idx="1"/>
          </p:nvPr>
        </p:nvSpPr>
        <p:spPr>
          <a:xfrm>
            <a:off x="546100" y="1439863"/>
            <a:ext cx="8135938" cy="1132490"/>
          </a:xfrm>
        </p:spPr>
        <p:txBody>
          <a:bodyPr/>
          <a:lstStyle/>
          <a:p>
            <a:r>
              <a:rPr lang="en-US" dirty="0" smtClean="0">
                <a:latin typeface="Calibri" pitchFamily="34" charset="0"/>
                <a:cs typeface="Calibri" pitchFamily="34" charset="0"/>
              </a:rPr>
              <a:t>There is much debate over Impact Factors in the scientific community, particularly with regard to the fairness of the system. However, there is no doubt that an Impact Factor is seen as a benchmark  of quality of the journal in many academic communities.</a:t>
            </a:r>
            <a:endParaRPr lang="en-US" dirty="0" smtClean="0">
              <a:cs typeface="Calibri" pitchFamily="34" charset="0"/>
            </a:endParaRPr>
          </a:p>
        </p:txBody>
      </p:sp>
      <p:sp>
        <p:nvSpPr>
          <p:cNvPr id="4" name="Rechteck 4"/>
          <p:cNvSpPr/>
          <p:nvPr/>
        </p:nvSpPr>
        <p:spPr bwMode="auto">
          <a:xfrm>
            <a:off x="774700" y="2722998"/>
            <a:ext cx="7315200" cy="1323439"/>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buNone/>
            </a:pPr>
            <a:r>
              <a:rPr lang="en-US" sz="2000" b="1" dirty="0" smtClean="0">
                <a:solidFill>
                  <a:schemeClr val="accent2"/>
                </a:solidFill>
                <a:latin typeface="Calibri" pitchFamily="34" charset="0"/>
                <a:cs typeface="Calibri" pitchFamily="34" charset="0"/>
              </a:rPr>
              <a:t>        Formula for the 201</a:t>
            </a:r>
            <a:r>
              <a:rPr lang="ru-RU" sz="2000" b="1" dirty="0" smtClean="0">
                <a:solidFill>
                  <a:schemeClr val="accent2"/>
                </a:solidFill>
                <a:latin typeface="Calibri" pitchFamily="34" charset="0"/>
                <a:cs typeface="Calibri" pitchFamily="34" charset="0"/>
              </a:rPr>
              <a:t>2</a:t>
            </a:r>
            <a:r>
              <a:rPr lang="en-US" sz="2000" b="1" dirty="0" smtClean="0">
                <a:solidFill>
                  <a:schemeClr val="accent2"/>
                </a:solidFill>
                <a:latin typeface="Calibri" pitchFamily="34" charset="0"/>
                <a:cs typeface="Calibri" pitchFamily="34" charset="0"/>
              </a:rPr>
              <a:t> Impact Factor:</a:t>
            </a:r>
          </a:p>
          <a:p>
            <a:pPr>
              <a:buNone/>
            </a:pPr>
            <a:r>
              <a:rPr lang="en-US" sz="2000" dirty="0" smtClean="0">
                <a:latin typeface="Calibri" pitchFamily="34" charset="0"/>
                <a:cs typeface="Calibri" pitchFamily="34" charset="0"/>
              </a:rPr>
              <a:t>Number of citations in 201</a:t>
            </a:r>
            <a:r>
              <a:rPr lang="ru-RU" sz="2000" dirty="0" smtClean="0">
                <a:latin typeface="Calibri" pitchFamily="34" charset="0"/>
                <a:cs typeface="Calibri" pitchFamily="34" charset="0"/>
              </a:rPr>
              <a:t>2</a:t>
            </a:r>
            <a:r>
              <a:rPr lang="en-US" sz="2000" dirty="0" smtClean="0">
                <a:latin typeface="Calibri" pitchFamily="34" charset="0"/>
                <a:cs typeface="Calibri" pitchFamily="34" charset="0"/>
              </a:rPr>
              <a:t> to articles published in 20</a:t>
            </a:r>
            <a:r>
              <a:rPr lang="ru-RU" sz="2000" dirty="0" smtClean="0">
                <a:latin typeface="Calibri" pitchFamily="34" charset="0"/>
                <a:cs typeface="Calibri" pitchFamily="34" charset="0"/>
              </a:rPr>
              <a:t>1</a:t>
            </a:r>
            <a:r>
              <a:rPr lang="en-US" sz="2000" dirty="0" smtClean="0">
                <a:latin typeface="Calibri" pitchFamily="34" charset="0"/>
                <a:cs typeface="Calibri" pitchFamily="34" charset="0"/>
              </a:rPr>
              <a:t>0 + 201</a:t>
            </a:r>
            <a:r>
              <a:rPr lang="ru-RU" sz="2000" dirty="0" smtClean="0">
                <a:latin typeface="Calibri" pitchFamily="34" charset="0"/>
                <a:cs typeface="Calibri" pitchFamily="34" charset="0"/>
              </a:rPr>
              <a:t>1</a:t>
            </a:r>
            <a:endParaRPr lang="en-US" sz="2000" dirty="0" smtClean="0">
              <a:latin typeface="Calibri" pitchFamily="34" charset="0"/>
              <a:cs typeface="Calibri" pitchFamily="34" charset="0"/>
            </a:endParaRPr>
          </a:p>
          <a:p>
            <a:pPr>
              <a:buNone/>
            </a:pPr>
            <a:r>
              <a:rPr lang="en-US" sz="2000" dirty="0" smtClean="0">
                <a:latin typeface="Calibri" pitchFamily="34" charset="0"/>
                <a:cs typeface="Calibri" pitchFamily="34" charset="0"/>
              </a:rPr>
              <a:t>------------------------------------------------------------------------------------</a:t>
            </a:r>
          </a:p>
          <a:p>
            <a:pPr>
              <a:buNone/>
            </a:pPr>
            <a:r>
              <a:rPr lang="en-US" sz="2000" dirty="0" smtClean="0">
                <a:latin typeface="Calibri" pitchFamily="34" charset="0"/>
                <a:cs typeface="Calibri" pitchFamily="34" charset="0"/>
              </a:rPr>
              <a:t>Total citable articles published in 20</a:t>
            </a:r>
            <a:r>
              <a:rPr lang="ru-RU" sz="2000" dirty="0" smtClean="0">
                <a:latin typeface="Calibri" pitchFamily="34" charset="0"/>
                <a:cs typeface="Calibri" pitchFamily="34" charset="0"/>
              </a:rPr>
              <a:t>1</a:t>
            </a:r>
            <a:r>
              <a:rPr lang="en-US" sz="2000" dirty="0" smtClean="0">
                <a:latin typeface="Calibri" pitchFamily="34" charset="0"/>
                <a:cs typeface="Calibri" pitchFamily="34" charset="0"/>
              </a:rPr>
              <a:t>0 + 201</a:t>
            </a:r>
            <a:r>
              <a:rPr lang="ru-RU" sz="2000" dirty="0" smtClean="0">
                <a:latin typeface="Calibri" pitchFamily="34" charset="0"/>
                <a:cs typeface="Calibri" pitchFamily="34" charset="0"/>
              </a:rPr>
              <a:t>1</a:t>
            </a:r>
            <a:endParaRPr lang="en-US" sz="2000" dirty="0" smtClean="0">
              <a:latin typeface="Calibri" pitchFamily="34" charset="0"/>
              <a:cs typeface="Calibri" pitchFamily="34" charset="0"/>
            </a:endParaRPr>
          </a:p>
        </p:txBody>
      </p:sp>
      <p:sp>
        <p:nvSpPr>
          <p:cNvPr id="5" name="Rechteck 4"/>
          <p:cNvSpPr/>
          <p:nvPr/>
        </p:nvSpPr>
        <p:spPr bwMode="auto">
          <a:xfrm>
            <a:off x="774700" y="4731431"/>
            <a:ext cx="7315200" cy="1323439"/>
          </a:xfrm>
          <a:prstGeom prst="rect">
            <a:avLst/>
          </a:prstGeom>
          <a:no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buNone/>
            </a:pPr>
            <a:r>
              <a:rPr lang="en-US" sz="2000" b="1" dirty="0" smtClean="0">
                <a:solidFill>
                  <a:schemeClr val="accent6"/>
                </a:solidFill>
                <a:latin typeface="Calibri" pitchFamily="34" charset="0"/>
                <a:cs typeface="Calibri" pitchFamily="34" charset="0"/>
              </a:rPr>
              <a:t>Example:</a:t>
            </a:r>
          </a:p>
          <a:p>
            <a:pPr>
              <a:buNone/>
            </a:pPr>
            <a:r>
              <a:rPr lang="en-US" sz="2000" dirty="0" smtClean="0">
                <a:latin typeface="Calibri" pitchFamily="34" charset="0"/>
                <a:cs typeface="Calibri" pitchFamily="34" charset="0"/>
              </a:rPr>
              <a:t>120 citations in 201</a:t>
            </a:r>
            <a:r>
              <a:rPr lang="ru-RU" sz="2000" dirty="0" smtClean="0">
                <a:latin typeface="Calibri" pitchFamily="34" charset="0"/>
                <a:cs typeface="Calibri" pitchFamily="34" charset="0"/>
              </a:rPr>
              <a:t>2</a:t>
            </a:r>
            <a:r>
              <a:rPr lang="en-US" sz="2000" dirty="0" smtClean="0">
                <a:latin typeface="Calibri" pitchFamily="34" charset="0"/>
                <a:cs typeface="Calibri" pitchFamily="34" charset="0"/>
              </a:rPr>
              <a:t> (to articles published 20</a:t>
            </a:r>
            <a:r>
              <a:rPr lang="ru-RU" sz="2000" dirty="0" smtClean="0">
                <a:latin typeface="Calibri" pitchFamily="34" charset="0"/>
                <a:cs typeface="Calibri" pitchFamily="34" charset="0"/>
              </a:rPr>
              <a:t>1</a:t>
            </a:r>
            <a:r>
              <a:rPr lang="tr-TR" sz="2000" dirty="0" smtClean="0">
                <a:latin typeface="Calibri" pitchFamily="34" charset="0"/>
                <a:cs typeface="Calibri" pitchFamily="34" charset="0"/>
              </a:rPr>
              <a:t>0 </a:t>
            </a:r>
            <a:r>
              <a:rPr lang="en-US" sz="2000" dirty="0" smtClean="0">
                <a:latin typeface="Calibri" pitchFamily="34" charset="0"/>
                <a:cs typeface="Calibri" pitchFamily="34" charset="0"/>
              </a:rPr>
              <a:t> </a:t>
            </a:r>
            <a:r>
              <a:rPr lang="en-US" sz="2000" dirty="0" smtClean="0">
                <a:latin typeface="Calibri" pitchFamily="34" charset="0"/>
                <a:cs typeface="Calibri" pitchFamily="34" charset="0"/>
              </a:rPr>
              <a:t>201</a:t>
            </a:r>
            <a:r>
              <a:rPr lang="ru-RU" sz="2000" dirty="0" smtClean="0">
                <a:latin typeface="Calibri" pitchFamily="34" charset="0"/>
                <a:cs typeface="Calibri" pitchFamily="34" charset="0"/>
              </a:rPr>
              <a:t>1</a:t>
            </a:r>
            <a:r>
              <a:rPr lang="en-US" sz="2000" dirty="0" smtClean="0">
                <a:latin typeface="Calibri" pitchFamily="34" charset="0"/>
                <a:cs typeface="Calibri" pitchFamily="34" charset="0"/>
              </a:rPr>
              <a:t>)</a:t>
            </a:r>
          </a:p>
          <a:p>
            <a:pPr>
              <a:buNone/>
            </a:pPr>
            <a:r>
              <a:rPr lang="en-US" sz="2000" dirty="0" smtClean="0">
                <a:latin typeface="Calibri" pitchFamily="34" charset="0"/>
                <a:cs typeface="Calibri" pitchFamily="34" charset="0"/>
              </a:rPr>
              <a:t>   ------------------------------------------------------------------------------ = 1.5</a:t>
            </a:r>
          </a:p>
          <a:p>
            <a:pPr>
              <a:buNone/>
            </a:pPr>
            <a:r>
              <a:rPr lang="en-US" sz="2000" dirty="0" smtClean="0">
                <a:latin typeface="Calibri" pitchFamily="34" charset="0"/>
                <a:cs typeface="Calibri" pitchFamily="34" charset="0"/>
              </a:rPr>
              <a:t>80 articles published in 20</a:t>
            </a:r>
            <a:r>
              <a:rPr lang="ru-RU" sz="2000" dirty="0" smtClean="0">
                <a:latin typeface="Calibri" pitchFamily="34" charset="0"/>
                <a:cs typeface="Calibri" pitchFamily="34" charset="0"/>
              </a:rPr>
              <a:t>1</a:t>
            </a:r>
            <a:r>
              <a:rPr lang="en-US" sz="2000" dirty="0" smtClean="0">
                <a:latin typeface="Calibri" pitchFamily="34" charset="0"/>
                <a:cs typeface="Calibri" pitchFamily="34" charset="0"/>
              </a:rPr>
              <a:t>0 and 201</a:t>
            </a:r>
            <a:r>
              <a:rPr lang="ru-RU" sz="2000" dirty="0" smtClean="0">
                <a:latin typeface="Calibri" pitchFamily="34" charset="0"/>
                <a:cs typeface="Calibri" pitchFamily="34" charset="0"/>
              </a:rPr>
              <a:t>1</a:t>
            </a:r>
            <a:endParaRPr lang="en-US" sz="2000" dirty="0" smtClean="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bg/>
                                          </p:spTgt>
                                        </p:tgtEl>
                                        <p:attrNameLst>
                                          <p:attrName>style.visibility</p:attrName>
                                        </p:attrNameLst>
                                      </p:cBhvr>
                                      <p:to>
                                        <p:strVal val="visible"/>
                                      </p:to>
                                    </p:set>
                                    <p:animEffect transition="in" filter="fade">
                                      <p:cBhvr>
                                        <p:cTn id="24" dur="2000"/>
                                        <p:tgtEl>
                                          <p:spTgt spid="5">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2000"/>
                                        <p:tgtEl>
                                          <p:spTgt spid="5">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2000"/>
                                        <p:tgtEl>
                                          <p:spTgt spid="5">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2000"/>
                                        <p:tgtEl>
                                          <p:spTgt spid="5">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Impact Factor - Points to consider</a:t>
            </a:r>
            <a:endParaRPr lang="en-US" dirty="0"/>
          </a:p>
        </p:txBody>
      </p:sp>
      <p:sp>
        <p:nvSpPr>
          <p:cNvPr id="3" name="Content Placeholder 2"/>
          <p:cNvSpPr>
            <a:spLocks noGrp="1"/>
          </p:cNvSpPr>
          <p:nvPr>
            <p:ph idx="1"/>
          </p:nvPr>
        </p:nvSpPr>
        <p:spPr>
          <a:xfrm>
            <a:off x="521387" y="1242155"/>
            <a:ext cx="8135938" cy="2400657"/>
          </a:xfrm>
        </p:spPr>
        <p:txBody>
          <a:bodyPr/>
          <a:lstStyle/>
          <a:p>
            <a:r>
              <a:rPr lang="en-US" dirty="0" smtClean="0">
                <a:latin typeface="Calibri" pitchFamily="34" charset="0"/>
                <a:cs typeface="Calibri" pitchFamily="34" charset="0"/>
              </a:rPr>
              <a:t>Discipline specific – does the subject lend itself to citations?</a:t>
            </a:r>
          </a:p>
          <a:p>
            <a:r>
              <a:rPr lang="en-US" dirty="0" smtClean="0">
                <a:latin typeface="Calibri" pitchFamily="34" charset="0"/>
                <a:cs typeface="Calibri" pitchFamily="34" charset="0"/>
              </a:rPr>
              <a:t>How big is the field? What is the number of scientists who research and write in a particular area?</a:t>
            </a:r>
          </a:p>
          <a:p>
            <a:r>
              <a:rPr lang="en-US" dirty="0" smtClean="0">
                <a:latin typeface="Calibri" pitchFamily="34" charset="0"/>
                <a:cs typeface="Calibri" pitchFamily="34" charset="0"/>
              </a:rPr>
              <a:t>Other factors influence the formula e.g. number of issues published per year</a:t>
            </a:r>
          </a:p>
          <a:p>
            <a:r>
              <a:rPr lang="en-US" dirty="0" smtClean="0">
                <a:latin typeface="Calibri" pitchFamily="34" charset="0"/>
                <a:cs typeface="Calibri" pitchFamily="34" charset="0"/>
              </a:rPr>
              <a:t>How “hot” the topic is</a:t>
            </a:r>
          </a:p>
        </p:txBody>
      </p:sp>
      <p:graphicFrame>
        <p:nvGraphicFramePr>
          <p:cNvPr id="4" name="Chart 3"/>
          <p:cNvGraphicFramePr/>
          <p:nvPr/>
        </p:nvGraphicFramePr>
        <p:xfrm>
          <a:off x="558800" y="3606800"/>
          <a:ext cx="8157716" cy="29337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but not the least ....  </a:t>
            </a:r>
            <a:endParaRPr lang="en-GB" dirty="0"/>
          </a:p>
        </p:txBody>
      </p:sp>
      <p:pic>
        <p:nvPicPr>
          <p:cNvPr id="4" name="Picture 3" descr="978-0-387-31073-2.tif"/>
          <p:cNvPicPr>
            <a:picLocks noChangeAspect="1"/>
          </p:cNvPicPr>
          <p:nvPr/>
        </p:nvPicPr>
        <p:blipFill>
          <a:blip r:embed="rId3" cstate="print"/>
          <a:stretch>
            <a:fillRect/>
          </a:stretch>
        </p:blipFill>
        <p:spPr>
          <a:xfrm>
            <a:off x="2250963" y="1293315"/>
            <a:ext cx="1512418" cy="2042770"/>
          </a:xfrm>
          <a:prstGeom prst="rect">
            <a:avLst/>
          </a:prstGeom>
        </p:spPr>
      </p:pic>
      <p:pic>
        <p:nvPicPr>
          <p:cNvPr id="5" name="Picture 4" descr="978-0-387-85819-7.tif"/>
          <p:cNvPicPr>
            <a:picLocks noChangeAspect="1"/>
          </p:cNvPicPr>
          <p:nvPr/>
        </p:nvPicPr>
        <p:blipFill>
          <a:blip r:embed="rId4" cstate="print"/>
          <a:stretch>
            <a:fillRect/>
          </a:stretch>
        </p:blipFill>
        <p:spPr>
          <a:xfrm>
            <a:off x="6091881" y="4566514"/>
            <a:ext cx="1512418" cy="2291486"/>
          </a:xfrm>
          <a:prstGeom prst="rect">
            <a:avLst/>
          </a:prstGeom>
        </p:spPr>
      </p:pic>
      <p:pic>
        <p:nvPicPr>
          <p:cNvPr id="6" name="Picture 5" descr="978-1-4419-8236-0.tif"/>
          <p:cNvPicPr>
            <a:picLocks noChangeAspect="1"/>
          </p:cNvPicPr>
          <p:nvPr/>
        </p:nvPicPr>
        <p:blipFill>
          <a:blip r:embed="rId5" cstate="print"/>
          <a:stretch>
            <a:fillRect/>
          </a:stretch>
        </p:blipFill>
        <p:spPr>
          <a:xfrm>
            <a:off x="3041796" y="4586630"/>
            <a:ext cx="1512418" cy="2271370"/>
          </a:xfrm>
          <a:prstGeom prst="rect">
            <a:avLst/>
          </a:prstGeom>
        </p:spPr>
      </p:pic>
      <p:pic>
        <p:nvPicPr>
          <p:cNvPr id="7" name="Picture 6" descr="978-1-4471-2349-1.tif"/>
          <p:cNvPicPr>
            <a:picLocks noChangeAspect="1"/>
          </p:cNvPicPr>
          <p:nvPr/>
        </p:nvPicPr>
        <p:blipFill>
          <a:blip r:embed="rId6" cstate="print"/>
          <a:stretch>
            <a:fillRect/>
          </a:stretch>
        </p:blipFill>
        <p:spPr>
          <a:xfrm>
            <a:off x="770187" y="4588459"/>
            <a:ext cx="1512418" cy="2269541"/>
          </a:xfrm>
          <a:prstGeom prst="rect">
            <a:avLst/>
          </a:prstGeom>
        </p:spPr>
      </p:pic>
      <p:pic>
        <p:nvPicPr>
          <p:cNvPr id="8" name="Picture 7" descr="978-1-4471-4113-6.tif"/>
          <p:cNvPicPr>
            <a:picLocks noChangeAspect="1"/>
          </p:cNvPicPr>
          <p:nvPr/>
        </p:nvPicPr>
        <p:blipFill>
          <a:blip r:embed="rId7" cstate="print"/>
          <a:stretch>
            <a:fillRect/>
          </a:stretch>
        </p:blipFill>
        <p:spPr>
          <a:xfrm>
            <a:off x="0" y="1136303"/>
            <a:ext cx="1512418" cy="2278685"/>
          </a:xfrm>
          <a:prstGeom prst="rect">
            <a:avLst/>
          </a:prstGeom>
        </p:spPr>
      </p:pic>
      <p:pic>
        <p:nvPicPr>
          <p:cNvPr id="9" name="Picture 8" descr="978-1-4471-4128-0.tif"/>
          <p:cNvPicPr>
            <a:picLocks noChangeAspect="1"/>
          </p:cNvPicPr>
          <p:nvPr/>
        </p:nvPicPr>
        <p:blipFill>
          <a:blip r:embed="rId8" cstate="print"/>
          <a:stretch>
            <a:fillRect/>
          </a:stretch>
        </p:blipFill>
        <p:spPr>
          <a:xfrm>
            <a:off x="4386648" y="774553"/>
            <a:ext cx="1512418" cy="2293315"/>
          </a:xfrm>
          <a:prstGeom prst="rect">
            <a:avLst/>
          </a:prstGeom>
        </p:spPr>
      </p:pic>
      <p:pic>
        <p:nvPicPr>
          <p:cNvPr id="10" name="Picture 9" descr="978-3-642-28101-3.tif"/>
          <p:cNvPicPr>
            <a:picLocks noChangeAspect="1"/>
          </p:cNvPicPr>
          <p:nvPr/>
        </p:nvPicPr>
        <p:blipFill>
          <a:blip r:embed="rId9" cstate="print"/>
          <a:stretch>
            <a:fillRect/>
          </a:stretch>
        </p:blipFill>
        <p:spPr>
          <a:xfrm>
            <a:off x="5997362" y="874998"/>
            <a:ext cx="1536192" cy="2329891"/>
          </a:xfrm>
          <a:prstGeom prst="rect">
            <a:avLst/>
          </a:prstGeom>
        </p:spPr>
      </p:pic>
      <p:pic>
        <p:nvPicPr>
          <p:cNvPr id="11" name="Picture 10" descr="978-3-642-28615-5.tif"/>
          <p:cNvPicPr>
            <a:picLocks noChangeAspect="1"/>
          </p:cNvPicPr>
          <p:nvPr/>
        </p:nvPicPr>
        <p:blipFill>
          <a:blip r:embed="rId10" cstate="print"/>
          <a:stretch>
            <a:fillRect/>
          </a:stretch>
        </p:blipFill>
        <p:spPr>
          <a:xfrm>
            <a:off x="7631582" y="638628"/>
            <a:ext cx="1512418" cy="2273198"/>
          </a:xfrm>
          <a:prstGeom prst="rect">
            <a:avLst/>
          </a:prstGeom>
        </p:spPr>
      </p:pic>
      <p:sp>
        <p:nvSpPr>
          <p:cNvPr id="12" name="Rechteck 3"/>
          <p:cNvSpPr>
            <a:spLocks noChangeArrowheads="1"/>
          </p:cNvSpPr>
          <p:nvPr/>
        </p:nvSpPr>
        <p:spPr bwMode="auto">
          <a:xfrm>
            <a:off x="0" y="3417888"/>
            <a:ext cx="9144000" cy="1439862"/>
          </a:xfrm>
          <a:prstGeom prst="rect">
            <a:avLst/>
          </a:prstGeom>
          <a:solidFill>
            <a:schemeClr val="tx2">
              <a:lumMod val="90000"/>
              <a:lumOff val="10000"/>
            </a:schemeClr>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13" name="Textfeld 4"/>
          <p:cNvSpPr txBox="1">
            <a:spLocks noChangeArrowheads="1"/>
          </p:cNvSpPr>
          <p:nvPr/>
        </p:nvSpPr>
        <p:spPr bwMode="auto">
          <a:xfrm>
            <a:off x="571500" y="3778250"/>
            <a:ext cx="1467068"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Books</a:t>
            </a:r>
            <a:endParaRPr lang="en-US" sz="3600" dirty="0">
              <a:solidFill>
                <a:schemeClr val="bg1"/>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Bild 9" descr="book_journal.png"/>
          <p:cNvPicPr>
            <a:picLocks noChangeAspect="1"/>
          </p:cNvPicPr>
          <p:nvPr/>
        </p:nvPicPr>
        <p:blipFill>
          <a:blip r:embed="rId3" cstate="print"/>
          <a:srcRect/>
          <a:stretch>
            <a:fillRect/>
          </a:stretch>
        </p:blipFill>
        <p:spPr bwMode="auto">
          <a:xfrm>
            <a:off x="6034088" y="1122363"/>
            <a:ext cx="2974975" cy="2230437"/>
          </a:xfrm>
          <a:prstGeom prst="rect">
            <a:avLst/>
          </a:prstGeom>
          <a:noFill/>
          <a:ln w="9525">
            <a:noFill/>
            <a:miter lim="800000"/>
            <a:headEnd/>
            <a:tailEnd/>
          </a:ln>
        </p:spPr>
      </p:pic>
      <p:sp>
        <p:nvSpPr>
          <p:cNvPr id="26627" name="Inhaltsplatzhalter 4"/>
          <p:cNvSpPr>
            <a:spLocks noGrp="1"/>
          </p:cNvSpPr>
          <p:nvPr>
            <p:ph idx="4294967295"/>
          </p:nvPr>
        </p:nvSpPr>
        <p:spPr>
          <a:xfrm>
            <a:off x="525463" y="1439863"/>
            <a:ext cx="5464175" cy="4265612"/>
          </a:xfrm>
        </p:spPr>
        <p:txBody>
          <a:bodyPr/>
          <a:lstStyle/>
          <a:p>
            <a:r>
              <a:rPr lang="de-DE" smtClean="0">
                <a:latin typeface="Calibri" pitchFamily="34" charset="0"/>
                <a:ea typeface="ＭＳ Ｐゴシック" pitchFamily="34" charset="-128"/>
                <a:cs typeface="Calibri" pitchFamily="34" charset="0"/>
              </a:rPr>
              <a:t>Academic books have a different purpose from academic journals</a:t>
            </a:r>
          </a:p>
          <a:p>
            <a:r>
              <a:rPr lang="de-DE" smtClean="0">
                <a:latin typeface="Calibri" pitchFamily="34" charset="0"/>
                <a:ea typeface="ＭＳ Ｐゴシック" pitchFamily="34" charset="-128"/>
                <a:cs typeface="Calibri" pitchFamily="34" charset="0"/>
              </a:rPr>
              <a:t>An academic book is a </a:t>
            </a:r>
            <a:r>
              <a:rPr lang="de-DE" b="1" smtClean="0">
                <a:latin typeface="Calibri" pitchFamily="34" charset="0"/>
                <a:ea typeface="ＭＳ Ｐゴシック" pitchFamily="34" charset="-128"/>
                <a:cs typeface="Calibri" pitchFamily="34" charset="0"/>
              </a:rPr>
              <a:t>complete</a:t>
            </a:r>
            <a:r>
              <a:rPr lang="de-DE" smtClean="0">
                <a:latin typeface="Calibri" pitchFamily="34" charset="0"/>
                <a:ea typeface="ＭＳ Ｐゴシック" pitchFamily="34" charset="-128"/>
                <a:cs typeface="Calibri" pitchFamily="34" charset="0"/>
              </a:rPr>
              <a:t> scholarly work on a </a:t>
            </a:r>
            <a:r>
              <a:rPr lang="de-DE" b="1" smtClean="0">
                <a:latin typeface="Calibri" pitchFamily="34" charset="0"/>
                <a:ea typeface="ＭＳ Ｐゴシック" pitchFamily="34" charset="-128"/>
                <a:cs typeface="Calibri" pitchFamily="34" charset="0"/>
              </a:rPr>
              <a:t>specific</a:t>
            </a:r>
            <a:r>
              <a:rPr lang="de-DE" smtClean="0">
                <a:latin typeface="Calibri" pitchFamily="34" charset="0"/>
                <a:ea typeface="ＭＳ Ｐゴシック" pitchFamily="34" charset="-128"/>
                <a:cs typeface="Calibri" pitchFamily="34" charset="0"/>
              </a:rPr>
              <a:t> topic</a:t>
            </a:r>
          </a:p>
          <a:p>
            <a:r>
              <a:rPr lang="de-DE" b="1" smtClean="0">
                <a:latin typeface="Calibri" pitchFamily="34" charset="0"/>
                <a:ea typeface="ＭＳ Ｐゴシック" pitchFamily="34" charset="-128"/>
                <a:cs typeface="Calibri" pitchFamily="34" charset="0"/>
              </a:rPr>
              <a:t>Book chapters </a:t>
            </a:r>
            <a:r>
              <a:rPr lang="de-DE" smtClean="0">
                <a:latin typeface="Calibri" pitchFamily="34" charset="0"/>
                <a:ea typeface="ＭＳ Ｐゴシック" pitchFamily="34" charset="-128"/>
                <a:cs typeface="Calibri" pitchFamily="34" charset="0"/>
              </a:rPr>
              <a:t>fulfill a similar role to </a:t>
            </a:r>
            <a:r>
              <a:rPr lang="de-DE" b="1" smtClean="0">
                <a:latin typeface="Calibri" pitchFamily="34" charset="0"/>
                <a:ea typeface="ＭＳ Ｐゴシック" pitchFamily="34" charset="-128"/>
                <a:cs typeface="Calibri" pitchFamily="34" charset="0"/>
              </a:rPr>
              <a:t>review articles</a:t>
            </a:r>
            <a:r>
              <a:rPr lang="de-DE" smtClean="0">
                <a:latin typeface="Calibri" pitchFamily="34" charset="0"/>
                <a:ea typeface="ＭＳ Ｐゴシック" pitchFamily="34" charset="-128"/>
                <a:cs typeface="Calibri" pitchFamily="34" charset="0"/>
              </a:rPr>
              <a:t>, with books representing a </a:t>
            </a:r>
            <a:r>
              <a:rPr lang="de-DE" b="1" smtClean="0">
                <a:latin typeface="Calibri" pitchFamily="34" charset="0"/>
                <a:ea typeface="ＭＳ Ｐゴシック" pitchFamily="34" charset="-128"/>
                <a:cs typeface="Calibri" pitchFamily="34" charset="0"/>
              </a:rPr>
              <a:t>collection</a:t>
            </a:r>
            <a:r>
              <a:rPr lang="de-DE" smtClean="0">
                <a:latin typeface="Calibri" pitchFamily="34" charset="0"/>
                <a:ea typeface="ＭＳ Ｐゴシック" pitchFamily="34" charset="-128"/>
                <a:cs typeface="Calibri" pitchFamily="34" charset="0"/>
              </a:rPr>
              <a:t> of manuscripts on related topics</a:t>
            </a:r>
          </a:p>
          <a:p>
            <a:r>
              <a:rPr lang="de-DE" smtClean="0">
                <a:latin typeface="Calibri" pitchFamily="34" charset="0"/>
                <a:ea typeface="ＭＳ Ｐゴシック" pitchFamily="34" charset="-128"/>
                <a:cs typeface="Calibri" pitchFamily="34" charset="0"/>
              </a:rPr>
              <a:t>By contrast, review articles published in journals are usually </a:t>
            </a:r>
            <a:r>
              <a:rPr lang="de-DE" b="1" smtClean="0">
                <a:latin typeface="Calibri" pitchFamily="34" charset="0"/>
                <a:ea typeface="ＭＳ Ｐゴシック" pitchFamily="34" charset="-128"/>
                <a:cs typeface="Calibri" pitchFamily="34" charset="0"/>
              </a:rPr>
              <a:t>unrelated</a:t>
            </a:r>
            <a:r>
              <a:rPr lang="de-DE" smtClean="0">
                <a:latin typeface="Calibri" pitchFamily="34" charset="0"/>
                <a:ea typeface="ＭＳ Ｐゴシック" pitchFamily="34" charset="-128"/>
                <a:cs typeface="Calibri" pitchFamily="34" charset="0"/>
              </a:rPr>
              <a:t> to all of the other articles in the same issue</a:t>
            </a:r>
          </a:p>
          <a:p>
            <a:r>
              <a:rPr lang="de-DE" smtClean="0">
                <a:latin typeface="Calibri" pitchFamily="34" charset="0"/>
                <a:ea typeface="ＭＳ Ｐゴシック" pitchFamily="34" charset="-128"/>
                <a:cs typeface="Calibri" pitchFamily="34" charset="0"/>
              </a:rPr>
              <a:t>Book includes large bibliography, recommended readings, summaries, exercises,  index</a:t>
            </a:r>
          </a:p>
        </p:txBody>
      </p:sp>
      <p:sp>
        <p:nvSpPr>
          <p:cNvPr id="26628" name="Titel 3"/>
          <p:cNvSpPr>
            <a:spLocks noGrp="1"/>
          </p:cNvSpPr>
          <p:nvPr>
            <p:ph type="title"/>
          </p:nvPr>
        </p:nvSpPr>
        <p:spPr>
          <a:xfrm>
            <a:off x="503238" y="944563"/>
            <a:ext cx="8135937" cy="290512"/>
          </a:xfrm>
        </p:spPr>
        <p:txBody>
          <a:bodyPr/>
          <a:lstStyle/>
          <a:p>
            <a:r>
              <a:rPr lang="de-DE" smtClean="0">
                <a:latin typeface="Calibri" pitchFamily="34" charset="0"/>
                <a:ea typeface="ＭＳ Ｐゴシック" pitchFamily="34" charset="-128"/>
                <a:cs typeface="Calibri" pitchFamily="34" charset="0"/>
              </a:rPr>
              <a:t>Books vs. Journals</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Different </a:t>
            </a:r>
            <a:r>
              <a:rPr lang="de-DE" dirty="0" err="1" smtClean="0"/>
              <a:t>types</a:t>
            </a:r>
            <a:r>
              <a:rPr lang="de-DE" dirty="0" smtClean="0"/>
              <a:t> of </a:t>
            </a:r>
            <a:r>
              <a:rPr lang="de-DE" dirty="0" err="1" smtClean="0"/>
              <a:t>books</a:t>
            </a:r>
            <a:endParaRPr lang="en-AU" dirty="0"/>
          </a:p>
        </p:txBody>
      </p:sp>
      <p:sp>
        <p:nvSpPr>
          <p:cNvPr id="3" name="Inhaltsplatzhalter 2"/>
          <p:cNvSpPr>
            <a:spLocks noGrp="1"/>
          </p:cNvSpPr>
          <p:nvPr>
            <p:ph idx="4294967295"/>
          </p:nvPr>
        </p:nvSpPr>
        <p:spPr>
          <a:xfrm>
            <a:off x="609600" y="1520267"/>
            <a:ext cx="7848600" cy="6524863"/>
          </a:xfrm>
          <a:prstGeom prst="rect">
            <a:avLst/>
          </a:prstGeom>
        </p:spPr>
        <p:txBody>
          <a:bodyPr/>
          <a:lstStyle/>
          <a:p>
            <a:r>
              <a:rPr lang="de-DE" dirty="0" smtClean="0"/>
              <a:t>Monographs</a:t>
            </a:r>
          </a:p>
          <a:p>
            <a:r>
              <a:rPr lang="de-DE" dirty="0" err="1" smtClean="0"/>
              <a:t>Edited</a:t>
            </a:r>
            <a:r>
              <a:rPr lang="de-DE" dirty="0" smtClean="0"/>
              <a:t> Volume</a:t>
            </a:r>
          </a:p>
          <a:p>
            <a:r>
              <a:rPr lang="de-DE" dirty="0" err="1" smtClean="0"/>
              <a:t>Textbook</a:t>
            </a:r>
            <a:endParaRPr lang="de-DE" dirty="0" smtClean="0"/>
          </a:p>
          <a:p>
            <a:r>
              <a:rPr lang="de-DE" dirty="0" smtClean="0"/>
              <a:t>Professional Texts</a:t>
            </a:r>
          </a:p>
          <a:p>
            <a:r>
              <a:rPr lang="en-US" dirty="0" smtClean="0"/>
              <a:t>MRW –  Major Reference Works</a:t>
            </a:r>
          </a:p>
          <a:p>
            <a:r>
              <a:rPr lang="en-US" dirty="0" smtClean="0"/>
              <a:t>Handbooks (Springer Reference)</a:t>
            </a:r>
          </a:p>
          <a:p>
            <a:r>
              <a:rPr lang="en-US" dirty="0" err="1" smtClean="0"/>
              <a:t>SpringerBriefs</a:t>
            </a:r>
            <a:endParaRPr lang="en-US" dirty="0" smtClean="0"/>
          </a:p>
          <a:p>
            <a:r>
              <a:rPr lang="en-US" dirty="0" err="1" smtClean="0"/>
              <a:t>SpringerTheses</a:t>
            </a:r>
            <a:endParaRPr lang="en-US" dirty="0" smtClean="0"/>
          </a:p>
          <a:p>
            <a:r>
              <a:rPr lang="en-US" dirty="0" smtClean="0"/>
              <a:t>Popular Science</a:t>
            </a:r>
          </a:p>
          <a:p>
            <a:r>
              <a:rPr lang="en-US" dirty="0" smtClean="0"/>
              <a:t>...also proceedings</a:t>
            </a:r>
          </a:p>
          <a:p>
            <a:endParaRPr lang="en-US" b="1" dirty="0" smtClean="0"/>
          </a:p>
          <a:p>
            <a:endParaRPr lang="de-DE" dirty="0" smtClean="0"/>
          </a:p>
          <a:p>
            <a:endParaRPr lang="de-DE" dirty="0" smtClean="0"/>
          </a:p>
          <a:p>
            <a:endParaRPr lang="en-AU" dirty="0"/>
          </a:p>
        </p:txBody>
      </p:sp>
      <p:pic>
        <p:nvPicPr>
          <p:cNvPr id="252930" name="Picture 2" descr="Data Matching"/>
          <p:cNvPicPr>
            <a:picLocks noChangeAspect="1" noChangeArrowheads="1"/>
          </p:cNvPicPr>
          <p:nvPr/>
        </p:nvPicPr>
        <p:blipFill>
          <a:blip r:embed="rId3" cstate="print"/>
          <a:srcRect/>
          <a:stretch>
            <a:fillRect/>
          </a:stretch>
        </p:blipFill>
        <p:spPr bwMode="auto">
          <a:xfrm>
            <a:off x="4727575" y="802588"/>
            <a:ext cx="1457325" cy="2190750"/>
          </a:xfrm>
          <a:prstGeom prst="rect">
            <a:avLst/>
          </a:prstGeom>
          <a:noFill/>
        </p:spPr>
      </p:pic>
      <p:pic>
        <p:nvPicPr>
          <p:cNvPr id="252932" name="Picture 4" descr="Recommender Systems Handbook"/>
          <p:cNvPicPr>
            <a:picLocks noChangeAspect="1" noChangeArrowheads="1"/>
          </p:cNvPicPr>
          <p:nvPr/>
        </p:nvPicPr>
        <p:blipFill>
          <a:blip r:embed="rId4" cstate="print"/>
          <a:srcRect/>
          <a:stretch>
            <a:fillRect/>
          </a:stretch>
        </p:blipFill>
        <p:spPr bwMode="auto">
          <a:xfrm>
            <a:off x="6902364" y="1449559"/>
            <a:ext cx="1747366" cy="2649602"/>
          </a:xfrm>
          <a:prstGeom prst="rect">
            <a:avLst/>
          </a:prstGeom>
          <a:noFill/>
        </p:spPr>
      </p:pic>
      <p:pic>
        <p:nvPicPr>
          <p:cNvPr id="252934" name="Picture 6" descr="On the Mathematics of Modelling, Metamodelling, Ontologies and Modelling Languages"/>
          <p:cNvPicPr>
            <a:picLocks noChangeAspect="1" noChangeArrowheads="1"/>
          </p:cNvPicPr>
          <p:nvPr/>
        </p:nvPicPr>
        <p:blipFill>
          <a:blip r:embed="rId5" cstate="print"/>
          <a:srcRect/>
          <a:stretch>
            <a:fillRect/>
          </a:stretch>
        </p:blipFill>
        <p:spPr bwMode="auto">
          <a:xfrm>
            <a:off x="4653434" y="3216575"/>
            <a:ext cx="1759723" cy="2668339"/>
          </a:xfrm>
          <a:prstGeom prst="rect">
            <a:avLst/>
          </a:prstGeom>
          <a:noFill/>
        </p:spPr>
      </p:pic>
      <p:pic>
        <p:nvPicPr>
          <p:cNvPr id="252936" name="Picture 8" descr="Encyclopedia of Cryptography and Security"/>
          <p:cNvPicPr>
            <a:picLocks noChangeAspect="1" noChangeArrowheads="1"/>
          </p:cNvPicPr>
          <p:nvPr/>
        </p:nvPicPr>
        <p:blipFill>
          <a:blip r:embed="rId6" cstate="print"/>
          <a:srcRect/>
          <a:stretch>
            <a:fillRect/>
          </a:stretch>
        </p:blipFill>
        <p:spPr bwMode="auto">
          <a:xfrm>
            <a:off x="2886420" y="4445471"/>
            <a:ext cx="1660868" cy="2301335"/>
          </a:xfrm>
          <a:prstGeom prst="rect">
            <a:avLst/>
          </a:prstGeom>
          <a:noFill/>
        </p:spPr>
      </p:pic>
      <p:pic>
        <p:nvPicPr>
          <p:cNvPr id="252938" name="Picture 10" descr="Ontology Engineering in a Networked World"/>
          <p:cNvPicPr>
            <a:picLocks noChangeAspect="1" noChangeArrowheads="1"/>
          </p:cNvPicPr>
          <p:nvPr/>
        </p:nvPicPr>
        <p:blipFill>
          <a:blip r:embed="rId7" cstate="print"/>
          <a:srcRect/>
          <a:stretch>
            <a:fillRect/>
          </a:stretch>
        </p:blipFill>
        <p:spPr bwMode="auto">
          <a:xfrm>
            <a:off x="6754083" y="4200697"/>
            <a:ext cx="1673225" cy="2526242"/>
          </a:xfrm>
          <a:prstGeom prst="rect">
            <a:avLst/>
          </a:prstGeom>
          <a:noFill/>
        </p:spPr>
      </p:pic>
      <p:pic>
        <p:nvPicPr>
          <p:cNvPr id="252940" name="Picture 12" descr="Computational Intelligence"/>
          <p:cNvPicPr>
            <a:picLocks noChangeAspect="1" noChangeArrowheads="1"/>
          </p:cNvPicPr>
          <p:nvPr/>
        </p:nvPicPr>
        <p:blipFill>
          <a:blip r:embed="rId8" cstate="print"/>
          <a:srcRect/>
          <a:stretch>
            <a:fillRect/>
          </a:stretch>
        </p:blipFill>
        <p:spPr bwMode="auto">
          <a:xfrm>
            <a:off x="3059413" y="1148578"/>
            <a:ext cx="1457325" cy="2190750"/>
          </a:xfrm>
          <a:prstGeom prst="rect">
            <a:avLst/>
          </a:prstGeom>
          <a:noFill/>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4294967295"/>
          </p:nvPr>
        </p:nvSpPr>
        <p:spPr>
          <a:xfrm>
            <a:off x="468313" y="1196975"/>
            <a:ext cx="7558087" cy="1938992"/>
          </a:xfrm>
          <a:prstGeom prst="rect">
            <a:avLst/>
          </a:prstGeom>
        </p:spPr>
        <p:txBody>
          <a:bodyPr/>
          <a:lstStyle/>
          <a:p>
            <a:r>
              <a:rPr lang="en-US" sz="2400" dirty="0" smtClean="0"/>
              <a:t>I have an idea for a book…</a:t>
            </a:r>
          </a:p>
          <a:p>
            <a:r>
              <a:rPr lang="en-US" sz="2400" dirty="0" smtClean="0"/>
              <a:t>What type of book shall I write?</a:t>
            </a:r>
          </a:p>
          <a:p>
            <a:r>
              <a:rPr lang="en-US" sz="2400" dirty="0" smtClean="0"/>
              <a:t>How do I get started?</a:t>
            </a:r>
          </a:p>
          <a:p>
            <a:endParaRPr lang="en-US" sz="2400" dirty="0" smtClean="0"/>
          </a:p>
        </p:txBody>
      </p:sp>
      <p:pic>
        <p:nvPicPr>
          <p:cNvPr id="9220" name="Picture 5" descr="http://ktismatics.files.wordpress.com/2010/06/tji_brightidea.jpg"/>
          <p:cNvPicPr>
            <a:picLocks noChangeAspect="1" noChangeArrowheads="1"/>
          </p:cNvPicPr>
          <p:nvPr/>
        </p:nvPicPr>
        <p:blipFill>
          <a:blip r:embed="rId2" cstate="print"/>
          <a:srcRect/>
          <a:stretch>
            <a:fillRect/>
          </a:stretch>
        </p:blipFill>
        <p:spPr bwMode="auto">
          <a:xfrm>
            <a:off x="4356100" y="2924175"/>
            <a:ext cx="4524375" cy="36671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25463" y="1439863"/>
            <a:ext cx="8062912" cy="5293757"/>
          </a:xfrm>
        </p:spPr>
        <p:txBody>
          <a:bodyPr/>
          <a:lstStyle/>
          <a:p>
            <a:r>
              <a:rPr lang="en-US" dirty="0" smtClean="0">
                <a:ea typeface="ＭＳ Ｐゴシック" pitchFamily="34" charset="-128"/>
              </a:rPr>
              <a:t>a short (3-5 pages, no special format) </a:t>
            </a:r>
            <a:r>
              <a:rPr lang="en-US" b="1" dirty="0" smtClean="0">
                <a:ea typeface="ＭＳ Ｐゴシック" pitchFamily="34" charset="-128"/>
              </a:rPr>
              <a:t>description of the planned book</a:t>
            </a:r>
            <a:r>
              <a:rPr lang="en-US" dirty="0" smtClean="0">
                <a:ea typeface="ＭＳ Ｐゴシック" pitchFamily="34" charset="-128"/>
              </a:rPr>
              <a:t>, its </a:t>
            </a:r>
            <a:r>
              <a:rPr lang="en-US" b="1" dirty="0" smtClean="0">
                <a:ea typeface="ＭＳ Ｐゴシック" pitchFamily="34" charset="-128"/>
              </a:rPr>
              <a:t>aims &amp; scope</a:t>
            </a:r>
            <a:r>
              <a:rPr lang="en-US" dirty="0" smtClean="0">
                <a:ea typeface="ＭＳ Ｐゴシック" pitchFamily="34" charset="-128"/>
              </a:rPr>
              <a:t>, main emphasis, main </a:t>
            </a:r>
            <a:r>
              <a:rPr lang="en-US" b="1" dirty="0" smtClean="0">
                <a:ea typeface="ＭＳ Ｐゴシック" pitchFamily="34" charset="-128"/>
              </a:rPr>
              <a:t>target group </a:t>
            </a:r>
            <a:r>
              <a:rPr lang="en-US" dirty="0" smtClean="0">
                <a:ea typeface="ＭＳ Ｐゴシック" pitchFamily="34" charset="-128"/>
              </a:rPr>
              <a:t>(and how this group will benefit from the book), prerequisites needed to understand the book, and its </a:t>
            </a:r>
            <a:r>
              <a:rPr lang="en-US" b="1" dirty="0" smtClean="0">
                <a:ea typeface="ＭＳ Ｐゴシック" pitchFamily="34" charset="-128"/>
              </a:rPr>
              <a:t>relation to other publications </a:t>
            </a:r>
            <a:r>
              <a:rPr lang="en-US" dirty="0" smtClean="0">
                <a:ea typeface="ＭＳ Ｐゴシック" pitchFamily="34" charset="-128"/>
              </a:rPr>
              <a:t>in the area (if there are any).</a:t>
            </a:r>
          </a:p>
          <a:p>
            <a:r>
              <a:rPr lang="en-US" dirty="0" smtClean="0">
                <a:ea typeface="ＭＳ Ｐゴシック" pitchFamily="34" charset="-128"/>
              </a:rPr>
              <a:t>a </a:t>
            </a:r>
            <a:r>
              <a:rPr lang="en-US" b="1" dirty="0" smtClean="0">
                <a:ea typeface="ＭＳ Ｐゴシック" pitchFamily="34" charset="-128"/>
              </a:rPr>
              <a:t>table of contents</a:t>
            </a:r>
            <a:r>
              <a:rPr lang="en-US" dirty="0" smtClean="0">
                <a:ea typeface="ＭＳ Ｐゴシック" pitchFamily="34" charset="-128"/>
              </a:rPr>
              <a:t>, </a:t>
            </a:r>
            <a:r>
              <a:rPr lang="en-US" dirty="0" err="1" smtClean="0">
                <a:ea typeface="ＭＳ Ｐゴシック" pitchFamily="34" charset="-128"/>
              </a:rPr>
              <a:t>incl</a:t>
            </a:r>
            <a:r>
              <a:rPr lang="en-US" dirty="0" smtClean="0">
                <a:ea typeface="ＭＳ Ｐゴシック" pitchFamily="34" charset="-128"/>
              </a:rPr>
              <a:t> a rough page estimate and a short summary of the main chapters (like for a conference paper).</a:t>
            </a:r>
          </a:p>
          <a:p>
            <a:r>
              <a:rPr lang="en-US" dirty="0" smtClean="0">
                <a:ea typeface="ＭＳ Ｐゴシック" pitchFamily="34" charset="-128"/>
              </a:rPr>
              <a:t>some information about the </a:t>
            </a:r>
            <a:r>
              <a:rPr lang="en-US" b="1" dirty="0" smtClean="0">
                <a:ea typeface="ＭＳ Ｐゴシック" pitchFamily="34" charset="-128"/>
              </a:rPr>
              <a:t>book authors/editors </a:t>
            </a:r>
          </a:p>
          <a:p>
            <a:r>
              <a:rPr lang="en-US" dirty="0" smtClean="0">
                <a:ea typeface="ＭＳ Ｐゴシック" pitchFamily="34" charset="-128"/>
              </a:rPr>
              <a:t>if it's an edited book, a </a:t>
            </a:r>
            <a:r>
              <a:rPr lang="en-US" b="1" dirty="0" smtClean="0">
                <a:ea typeface="ＭＳ Ｐゴシック" pitchFamily="34" charset="-128"/>
              </a:rPr>
              <a:t>list of contributors</a:t>
            </a:r>
            <a:r>
              <a:rPr lang="en-US" dirty="0" smtClean="0">
                <a:ea typeface="ＭＳ Ｐゴシック" pitchFamily="34" charset="-128"/>
              </a:rPr>
              <a:t>, and if their contributions are already confirmed or still have to be asked for.</a:t>
            </a:r>
          </a:p>
          <a:p>
            <a:r>
              <a:rPr lang="en-US" dirty="0" smtClean="0">
                <a:ea typeface="ＭＳ Ｐゴシック" pitchFamily="34" charset="-128"/>
              </a:rPr>
              <a:t>some information about your intended writing </a:t>
            </a:r>
            <a:r>
              <a:rPr lang="en-US" b="1" dirty="0" smtClean="0">
                <a:ea typeface="ＭＳ Ｐゴシック" pitchFamily="34" charset="-128"/>
              </a:rPr>
              <a:t>schedule</a:t>
            </a:r>
            <a:r>
              <a:rPr lang="en-US" dirty="0" smtClean="0">
                <a:ea typeface="ＭＳ Ｐゴシック" pitchFamily="34" charset="-128"/>
              </a:rPr>
              <a:t>, i.e. by when you plan to make a manuscript version available for review and copy-editing.</a:t>
            </a:r>
          </a:p>
          <a:p>
            <a:pPr>
              <a:buClr>
                <a:schemeClr val="accent1"/>
              </a:buClr>
            </a:pPr>
            <a:endParaRPr lang="en-NZ" altLang="ja-JP" dirty="0" smtClean="0">
              <a:ea typeface="ＭＳ Ｐゴシック" pitchFamily="34" charset="-128"/>
            </a:endParaRPr>
          </a:p>
        </p:txBody>
      </p:sp>
      <p:sp>
        <p:nvSpPr>
          <p:cNvPr id="28675" name="Titel 1"/>
          <p:cNvSpPr>
            <a:spLocks noGrp="1"/>
          </p:cNvSpPr>
          <p:nvPr>
            <p:ph type="title"/>
          </p:nvPr>
        </p:nvSpPr>
        <p:spPr/>
        <p:txBody>
          <a:bodyPr/>
          <a:lstStyle/>
          <a:p>
            <a:r>
              <a:rPr lang="de-DE" dirty="0" err="1" smtClean="0">
                <a:ea typeface="ＭＳ Ｐゴシック" pitchFamily="34" charset="-128"/>
              </a:rPr>
              <a:t>How</a:t>
            </a:r>
            <a:r>
              <a:rPr lang="de-DE" dirty="0" smtClean="0">
                <a:ea typeface="ＭＳ Ｐゴシック" pitchFamily="34" charset="-128"/>
              </a:rPr>
              <a:t> </a:t>
            </a:r>
            <a:r>
              <a:rPr lang="de-DE" dirty="0" err="1" smtClean="0">
                <a:ea typeface="ＭＳ Ｐゴシック" pitchFamily="34" charset="-128"/>
              </a:rPr>
              <a:t>to</a:t>
            </a:r>
            <a:r>
              <a:rPr lang="de-DE" dirty="0" smtClean="0">
                <a:ea typeface="ＭＳ Ｐゴシック" pitchFamily="34" charset="-128"/>
              </a:rPr>
              <a:t> </a:t>
            </a:r>
            <a:r>
              <a:rPr lang="de-DE" dirty="0" err="1" smtClean="0">
                <a:ea typeface="ＭＳ Ｐゴシック" pitchFamily="34" charset="-128"/>
              </a:rPr>
              <a:t>prepare</a:t>
            </a:r>
            <a:r>
              <a:rPr lang="de-DE" dirty="0" smtClean="0">
                <a:ea typeface="ＭＳ Ｐゴシック" pitchFamily="34" charset="-128"/>
              </a:rPr>
              <a:t> a </a:t>
            </a:r>
            <a:r>
              <a:rPr lang="de-DE" dirty="0" err="1" smtClean="0">
                <a:ea typeface="ＭＳ Ｐゴシック" pitchFamily="34" charset="-128"/>
              </a:rPr>
              <a:t>book</a:t>
            </a:r>
            <a:r>
              <a:rPr lang="de-DE" dirty="0" smtClean="0">
                <a:ea typeface="ＭＳ Ｐゴシック" pitchFamily="34" charset="-128"/>
              </a:rPr>
              <a:t> </a:t>
            </a:r>
            <a:r>
              <a:rPr lang="de-DE" dirty="0" err="1" smtClean="0">
                <a:ea typeface="ＭＳ Ｐゴシック" pitchFamily="34" charset="-128"/>
              </a:rPr>
              <a:t>proposal</a:t>
            </a:r>
            <a:endParaRPr lang="de-DE" b="0" dirty="0" smtClean="0">
              <a:solidFill>
                <a:schemeClr val="bg2"/>
              </a:solidFill>
              <a:ea typeface="ＭＳ Ｐゴシック"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387" y="667842"/>
            <a:ext cx="8135937" cy="394980"/>
          </a:xfrm>
        </p:spPr>
        <p:txBody>
          <a:bodyPr/>
          <a:lstStyle/>
          <a:p>
            <a:r>
              <a:rPr lang="en-US" dirty="0" smtClean="0">
                <a:latin typeface="Calibri" pitchFamily="34" charset="0"/>
                <a:ea typeface="ＭＳ Ｐゴシック" pitchFamily="34" charset="-128"/>
                <a:cs typeface="Calibri" pitchFamily="34" charset="0"/>
              </a:rPr>
              <a:t>How Springer helps you to publish a book</a:t>
            </a:r>
          </a:p>
        </p:txBody>
      </p:sp>
      <p:sp>
        <p:nvSpPr>
          <p:cNvPr id="27651" name="Content Placeholder 2"/>
          <p:cNvSpPr>
            <a:spLocks noGrp="1"/>
          </p:cNvSpPr>
          <p:nvPr>
            <p:ph idx="4294967295"/>
          </p:nvPr>
        </p:nvSpPr>
        <p:spPr>
          <a:xfrm>
            <a:off x="61781" y="1285104"/>
            <a:ext cx="5857103" cy="5362831"/>
          </a:xfrm>
          <a:prstGeom prst="rect">
            <a:avLst/>
          </a:prstGeom>
        </p:spPr>
        <p:txBody>
          <a:bodyPr/>
          <a:lstStyle/>
          <a:p>
            <a:r>
              <a:rPr lang="en-US" sz="2000" dirty="0" smtClean="0">
                <a:latin typeface="Calibri" pitchFamily="34" charset="0"/>
                <a:ea typeface="ＭＳ Ｐゴシック" pitchFamily="34" charset="-128"/>
                <a:cs typeface="Calibri" pitchFamily="34" charset="0"/>
              </a:rPr>
              <a:t>Proposals are externally reviewed</a:t>
            </a:r>
          </a:p>
          <a:p>
            <a:r>
              <a:rPr lang="en-US" sz="2000" dirty="0" smtClean="0">
                <a:latin typeface="Calibri" pitchFamily="34" charset="0"/>
                <a:ea typeface="ＭＳ Ｐゴシック" pitchFamily="34" charset="-128"/>
                <a:cs typeface="Calibri" pitchFamily="34" charset="0"/>
              </a:rPr>
              <a:t>Springer provides style guides and detailed writing instructions</a:t>
            </a:r>
          </a:p>
          <a:p>
            <a:r>
              <a:rPr lang="en-US" sz="2000" dirty="0" smtClean="0">
                <a:latin typeface="Calibri" pitchFamily="34" charset="0"/>
                <a:ea typeface="ＭＳ Ｐゴシック" pitchFamily="34" charset="-128"/>
                <a:cs typeface="Calibri" pitchFamily="34" charset="0"/>
              </a:rPr>
              <a:t>Springer carries out all the typesetting, formatting, etc.</a:t>
            </a:r>
          </a:p>
          <a:p>
            <a:r>
              <a:rPr lang="en-US" sz="2000" dirty="0" smtClean="0">
                <a:latin typeface="Calibri" pitchFamily="34" charset="0"/>
                <a:ea typeface="ＭＳ Ｐゴシック" pitchFamily="34" charset="-128"/>
                <a:cs typeface="Calibri" pitchFamily="34" charset="0"/>
              </a:rPr>
              <a:t>Springer Editors guide you through the process</a:t>
            </a:r>
          </a:p>
          <a:p>
            <a:r>
              <a:rPr lang="en-US" sz="2000" dirty="0" smtClean="0">
                <a:latin typeface="Calibri" pitchFamily="34" charset="0"/>
                <a:ea typeface="ＭＳ Ｐゴシック" pitchFamily="34" charset="-128"/>
                <a:cs typeface="Calibri" pitchFamily="34" charset="0"/>
              </a:rPr>
              <a:t>Publishing with Springer is free of charge</a:t>
            </a:r>
          </a:p>
          <a:p>
            <a:r>
              <a:rPr lang="en-US" sz="2000" dirty="0" smtClean="0">
                <a:latin typeface="Calibri" pitchFamily="34" charset="0"/>
                <a:ea typeface="ＭＳ Ｐゴシック" pitchFamily="34" charset="-128"/>
                <a:cs typeface="Calibri" pitchFamily="34" charset="0"/>
              </a:rPr>
              <a:t>Complementary copies for participating authors and editors</a:t>
            </a:r>
          </a:p>
          <a:p>
            <a:r>
              <a:rPr lang="en-US" sz="2000" dirty="0" smtClean="0">
                <a:latin typeface="Calibri" pitchFamily="34" charset="0"/>
                <a:ea typeface="ＭＳ Ｐゴシック" pitchFamily="34" charset="-128"/>
                <a:cs typeface="Calibri" pitchFamily="34" charset="0"/>
              </a:rPr>
              <a:t>33% discount on all other Springer books</a:t>
            </a:r>
          </a:p>
          <a:p>
            <a:r>
              <a:rPr lang="en-US" sz="2000" dirty="0" smtClean="0">
                <a:latin typeface="Calibri" pitchFamily="34" charset="0"/>
                <a:ea typeface="ＭＳ Ｐゴシック" pitchFamily="34" charset="-128"/>
                <a:cs typeface="Calibri" pitchFamily="34" charset="0"/>
              </a:rPr>
              <a:t>All books available as eBook and/or traditional print (POD = Print on Demand)</a:t>
            </a:r>
          </a:p>
          <a:p>
            <a:r>
              <a:rPr lang="en-US" sz="2000" dirty="0" smtClean="0">
                <a:latin typeface="Calibri" pitchFamily="34" charset="0"/>
                <a:ea typeface="ＭＳ Ｐゴシック" pitchFamily="34" charset="-128"/>
                <a:cs typeface="Calibri" pitchFamily="34" charset="0"/>
              </a:rPr>
              <a:t>eBook includes Kindle, </a:t>
            </a:r>
            <a:r>
              <a:rPr lang="en-US" sz="2000" dirty="0" err="1" smtClean="0">
                <a:latin typeface="Calibri" pitchFamily="34" charset="0"/>
                <a:ea typeface="ＭＳ Ｐゴシック" pitchFamily="34" charset="-128"/>
                <a:cs typeface="Calibri" pitchFamily="34" charset="0"/>
              </a:rPr>
              <a:t>epub</a:t>
            </a:r>
            <a:r>
              <a:rPr lang="en-US" sz="2000" dirty="0" smtClean="0">
                <a:latin typeface="Calibri" pitchFamily="34" charset="0"/>
                <a:ea typeface="ＭＳ Ｐゴシック" pitchFamily="34" charset="-128"/>
                <a:cs typeface="Calibri" pitchFamily="34" charset="0"/>
              </a:rPr>
              <a:t>, and goes to iTunes, Google Books</a:t>
            </a:r>
          </a:p>
          <a:p>
            <a:endParaRPr lang="en-US" sz="2000" dirty="0" smtClean="0">
              <a:latin typeface="Calibri" pitchFamily="34" charset="0"/>
              <a:ea typeface="ＭＳ Ｐゴシック" pitchFamily="34" charset="-128"/>
              <a:cs typeface="Calibri" pitchFamily="34" charset="0"/>
            </a:endParaRPr>
          </a:p>
        </p:txBody>
      </p:sp>
      <p:grpSp>
        <p:nvGrpSpPr>
          <p:cNvPr id="2" name="Group 3"/>
          <p:cNvGrpSpPr>
            <a:grpSpLocks/>
          </p:cNvGrpSpPr>
          <p:nvPr/>
        </p:nvGrpSpPr>
        <p:grpSpPr bwMode="auto">
          <a:xfrm>
            <a:off x="5614988" y="936625"/>
            <a:ext cx="3292475" cy="5759450"/>
            <a:chOff x="5168592" y="404664"/>
            <a:chExt cx="3291840" cy="5760720"/>
          </a:xfrm>
        </p:grpSpPr>
        <p:sp>
          <p:nvSpPr>
            <p:cNvPr id="27653" name="Rounded Rectangle 4"/>
            <p:cNvSpPr>
              <a:spLocks noChangeArrowheads="1"/>
            </p:cNvSpPr>
            <p:nvPr/>
          </p:nvSpPr>
          <p:spPr bwMode="auto">
            <a:xfrm>
              <a:off x="5168592" y="404664"/>
              <a:ext cx="3291840" cy="5760720"/>
            </a:xfrm>
            <a:prstGeom prst="roundRect">
              <a:avLst>
                <a:gd name="adj" fmla="val 16667"/>
              </a:avLst>
            </a:prstGeom>
            <a:solidFill>
              <a:srgbClr val="D1DDE9"/>
            </a:solidFill>
            <a:ln w="9525">
              <a:solidFill>
                <a:schemeClr val="hlink"/>
              </a:solidFill>
              <a:round/>
              <a:headEnd/>
              <a:tailEnd/>
            </a:ln>
          </p:spPr>
          <p:txBody>
            <a:bodyPr>
              <a:spAutoFit/>
            </a:bodyPr>
            <a:lstStyle/>
            <a:p>
              <a:pPr algn="ctr">
                <a:spcBef>
                  <a:spcPct val="50000"/>
                </a:spcBef>
              </a:pPr>
              <a:r>
                <a:rPr lang="en-US" sz="1600" b="1">
                  <a:solidFill>
                    <a:schemeClr val="tx2"/>
                  </a:solidFill>
                </a:rPr>
                <a:t>When you submit a book (proposal) </a:t>
              </a:r>
            </a:p>
          </p:txBody>
        </p:sp>
        <p:sp>
          <p:nvSpPr>
            <p:cNvPr id="6" name="Rounded Rectangle 5"/>
            <p:cNvSpPr/>
            <p:nvPr/>
          </p:nvSpPr>
          <p:spPr>
            <a:xfrm>
              <a:off x="5351119" y="1223995"/>
              <a:ext cx="2744259" cy="549396"/>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a:solidFill>
                    <a:schemeClr val="tx1"/>
                  </a:solidFill>
                  <a:ea typeface="ＭＳ Ｐゴシック" pitchFamily="34" charset="-128"/>
                </a:rPr>
                <a:t>Submit proposal to Publishing Editor</a:t>
              </a:r>
              <a:endParaRPr lang="en-US" sz="1400" i="1">
                <a:solidFill>
                  <a:schemeClr val="tx1"/>
                </a:solidFill>
                <a:ea typeface="ＭＳ Ｐゴシック" pitchFamily="34" charset="-128"/>
              </a:endParaRPr>
            </a:p>
          </p:txBody>
        </p:sp>
        <p:sp>
          <p:nvSpPr>
            <p:cNvPr id="7" name="Rounded Rectangle 6"/>
            <p:cNvSpPr/>
            <p:nvPr/>
          </p:nvSpPr>
          <p:spPr>
            <a:xfrm>
              <a:off x="5351119" y="1908359"/>
              <a:ext cx="2744259" cy="547808"/>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a:solidFill>
                    <a:schemeClr val="tx1"/>
                  </a:solidFill>
                  <a:ea typeface="ＭＳ Ｐゴシック" pitchFamily="34" charset="-128"/>
                </a:rPr>
                <a:t>Book proposal review</a:t>
              </a:r>
              <a:endParaRPr lang="en-US" sz="1400">
                <a:solidFill>
                  <a:schemeClr val="tx1"/>
                </a:solidFill>
                <a:ea typeface="ＭＳ Ｐゴシック" pitchFamily="34" charset="-128"/>
              </a:endParaRPr>
            </a:p>
          </p:txBody>
        </p:sp>
        <p:sp>
          <p:nvSpPr>
            <p:cNvPr id="8" name="Rounded Rectangle 7"/>
            <p:cNvSpPr/>
            <p:nvPr/>
          </p:nvSpPr>
          <p:spPr>
            <a:xfrm>
              <a:off x="5351119" y="3248504"/>
              <a:ext cx="2744259" cy="549396"/>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a:solidFill>
                    <a:schemeClr val="tx1"/>
                  </a:solidFill>
                  <a:ea typeface="ＭＳ Ｐゴシック" pitchFamily="34" charset="-128"/>
                </a:rPr>
                <a:t>Submit manuscript</a:t>
              </a:r>
              <a:endParaRPr lang="en-US" sz="1400">
                <a:solidFill>
                  <a:schemeClr val="tx1"/>
                </a:solidFill>
                <a:ea typeface="ＭＳ Ｐゴシック" pitchFamily="34" charset="-128"/>
              </a:endParaRPr>
            </a:p>
          </p:txBody>
        </p:sp>
        <p:sp>
          <p:nvSpPr>
            <p:cNvPr id="9" name="Rounded Rectangle 8"/>
            <p:cNvSpPr/>
            <p:nvPr/>
          </p:nvSpPr>
          <p:spPr>
            <a:xfrm>
              <a:off x="5351119" y="4650575"/>
              <a:ext cx="2744259" cy="57797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a:solidFill>
                    <a:schemeClr val="tx1"/>
                  </a:solidFill>
                  <a:ea typeface="ＭＳ Ｐゴシック" pitchFamily="34" charset="-128"/>
                </a:rPr>
                <a:t>Print proofs: minor changes and corrections</a:t>
              </a:r>
              <a:endParaRPr lang="en-US" sz="1400">
                <a:solidFill>
                  <a:schemeClr val="tx1"/>
                </a:solidFill>
                <a:ea typeface="ＭＳ Ｐゴシック" pitchFamily="34" charset="-128"/>
              </a:endParaRPr>
            </a:p>
          </p:txBody>
        </p:sp>
        <p:sp>
          <p:nvSpPr>
            <p:cNvPr id="10" name="Rounded Rectangle 9"/>
            <p:cNvSpPr/>
            <p:nvPr/>
          </p:nvSpPr>
          <p:spPr>
            <a:xfrm>
              <a:off x="5351119" y="3959861"/>
              <a:ext cx="2744259" cy="549396"/>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a:solidFill>
                    <a:schemeClr val="tx1"/>
                  </a:solidFill>
                  <a:ea typeface="ＭＳ Ｐゴシック" pitchFamily="34" charset="-128"/>
                </a:rPr>
                <a:t>Editing, typesetting and formatting</a:t>
              </a:r>
              <a:endParaRPr lang="en-US" sz="1400">
                <a:solidFill>
                  <a:schemeClr val="tx1"/>
                </a:solidFill>
                <a:ea typeface="ＭＳ Ｐゴシック" pitchFamily="34" charset="-128"/>
              </a:endParaRPr>
            </a:p>
          </p:txBody>
        </p:sp>
        <p:sp>
          <p:nvSpPr>
            <p:cNvPr id="11" name="Rounded Rectangle 10"/>
            <p:cNvSpPr/>
            <p:nvPr/>
          </p:nvSpPr>
          <p:spPr>
            <a:xfrm>
              <a:off x="5351119" y="5365108"/>
              <a:ext cx="2744259" cy="547809"/>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a:solidFill>
                    <a:schemeClr val="tx1"/>
                  </a:solidFill>
                  <a:ea typeface="ＭＳ Ｐゴシック" pitchFamily="34" charset="-128"/>
                </a:rPr>
                <a:t>Book published!</a:t>
              </a:r>
              <a:endParaRPr lang="en-US" sz="1400" i="1">
                <a:solidFill>
                  <a:schemeClr val="tx1"/>
                </a:solidFill>
                <a:ea typeface="ＭＳ Ｐゴシック" pitchFamily="34" charset="-128"/>
              </a:endParaRPr>
            </a:p>
          </p:txBody>
        </p:sp>
        <p:sp>
          <p:nvSpPr>
            <p:cNvPr id="12" name="Rounded Rectangle 11"/>
            <p:cNvSpPr/>
            <p:nvPr/>
          </p:nvSpPr>
          <p:spPr>
            <a:xfrm>
              <a:off x="5351119" y="2592721"/>
              <a:ext cx="2744259" cy="547809"/>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a:solidFill>
                    <a:schemeClr val="tx1"/>
                  </a:solidFill>
                  <a:ea typeface="ＭＳ Ｐゴシック" pitchFamily="34" charset="-128"/>
                </a:rPr>
                <a:t>Invite authors, prepare manuscript</a:t>
              </a:r>
              <a:endParaRPr lang="en-US" sz="1400">
                <a:solidFill>
                  <a:schemeClr val="tx1"/>
                </a:solidFill>
                <a:ea typeface="ＭＳ Ｐゴシック" pitchFamily="34" charset="-128"/>
              </a:endParaRPr>
            </a:p>
          </p:txBody>
        </p:sp>
        <p:sp>
          <p:nvSpPr>
            <p:cNvPr id="27661" name="Curved Left Arrow 12"/>
            <p:cNvSpPr>
              <a:spLocks noChangeArrowheads="1"/>
            </p:cNvSpPr>
            <p:nvPr/>
          </p:nvSpPr>
          <p:spPr bwMode="auto">
            <a:xfrm>
              <a:off x="7915432" y="1499604"/>
              <a:ext cx="396044" cy="640080"/>
            </a:xfrm>
            <a:prstGeom prst="curvedLeftArrow">
              <a:avLst>
                <a:gd name="adj1" fmla="val 25006"/>
                <a:gd name="adj2" fmla="val 49997"/>
                <a:gd name="adj3" fmla="val 25000"/>
              </a:avLst>
            </a:prstGeom>
            <a:solidFill>
              <a:schemeClr val="accent2"/>
            </a:solidFill>
            <a:ln w="9525">
              <a:solidFill>
                <a:schemeClr val="accent2"/>
              </a:solidFill>
              <a:round/>
              <a:headEnd/>
              <a:tailEnd/>
            </a:ln>
          </p:spPr>
          <p:txBody>
            <a:bodyPr>
              <a:spAutoFit/>
            </a:bodyPr>
            <a:lstStyle/>
            <a:p>
              <a:pPr algn="ctr">
                <a:spcBef>
                  <a:spcPct val="50000"/>
                </a:spcBef>
              </a:pPr>
              <a:endParaRPr lang="it-IT" sz="1600" b="1">
                <a:solidFill>
                  <a:schemeClr val="tx2"/>
                </a:solidFill>
              </a:endParaRPr>
            </a:p>
          </p:txBody>
        </p:sp>
        <p:sp>
          <p:nvSpPr>
            <p:cNvPr id="27662" name="Curved Left Arrow 13"/>
            <p:cNvSpPr>
              <a:spLocks noChangeArrowheads="1"/>
            </p:cNvSpPr>
            <p:nvPr/>
          </p:nvSpPr>
          <p:spPr bwMode="auto">
            <a:xfrm>
              <a:off x="7929080" y="2204864"/>
              <a:ext cx="396044" cy="640080"/>
            </a:xfrm>
            <a:prstGeom prst="curvedLeftArrow">
              <a:avLst>
                <a:gd name="adj1" fmla="val 25006"/>
                <a:gd name="adj2" fmla="val 49997"/>
                <a:gd name="adj3" fmla="val 25000"/>
              </a:avLst>
            </a:prstGeom>
            <a:solidFill>
              <a:schemeClr val="accent2"/>
            </a:solidFill>
            <a:ln w="9525">
              <a:solidFill>
                <a:schemeClr val="accent2"/>
              </a:solidFill>
              <a:round/>
              <a:headEnd/>
              <a:tailEnd/>
            </a:ln>
          </p:spPr>
          <p:txBody>
            <a:bodyPr>
              <a:spAutoFit/>
            </a:bodyPr>
            <a:lstStyle/>
            <a:p>
              <a:pPr algn="ctr">
                <a:spcBef>
                  <a:spcPct val="50000"/>
                </a:spcBef>
              </a:pPr>
              <a:endParaRPr lang="it-IT" sz="1600" b="1">
                <a:solidFill>
                  <a:schemeClr val="tx2"/>
                </a:solidFill>
              </a:endParaRPr>
            </a:p>
          </p:txBody>
        </p:sp>
        <p:sp>
          <p:nvSpPr>
            <p:cNvPr id="27663" name="Curved Left Arrow 14"/>
            <p:cNvSpPr>
              <a:spLocks noChangeArrowheads="1"/>
            </p:cNvSpPr>
            <p:nvPr/>
          </p:nvSpPr>
          <p:spPr bwMode="auto">
            <a:xfrm>
              <a:off x="7929080" y="2888940"/>
              <a:ext cx="396044" cy="640080"/>
            </a:xfrm>
            <a:prstGeom prst="curvedLeftArrow">
              <a:avLst>
                <a:gd name="adj1" fmla="val 25006"/>
                <a:gd name="adj2" fmla="val 49997"/>
                <a:gd name="adj3" fmla="val 25000"/>
              </a:avLst>
            </a:prstGeom>
            <a:solidFill>
              <a:schemeClr val="accent2"/>
            </a:solidFill>
            <a:ln w="9525">
              <a:solidFill>
                <a:schemeClr val="accent2"/>
              </a:solidFill>
              <a:round/>
              <a:headEnd/>
              <a:tailEnd/>
            </a:ln>
          </p:spPr>
          <p:txBody>
            <a:bodyPr>
              <a:spAutoFit/>
            </a:bodyPr>
            <a:lstStyle/>
            <a:p>
              <a:pPr algn="ctr">
                <a:spcBef>
                  <a:spcPct val="50000"/>
                </a:spcBef>
              </a:pPr>
              <a:endParaRPr lang="it-IT" sz="1600" b="1">
                <a:solidFill>
                  <a:schemeClr val="tx2"/>
                </a:solidFill>
              </a:endParaRPr>
            </a:p>
          </p:txBody>
        </p:sp>
        <p:sp>
          <p:nvSpPr>
            <p:cNvPr id="27664" name="Curved Left Arrow 15"/>
            <p:cNvSpPr>
              <a:spLocks noChangeArrowheads="1"/>
            </p:cNvSpPr>
            <p:nvPr/>
          </p:nvSpPr>
          <p:spPr bwMode="auto">
            <a:xfrm>
              <a:off x="7934020" y="3609020"/>
              <a:ext cx="396044" cy="640080"/>
            </a:xfrm>
            <a:prstGeom prst="curvedLeftArrow">
              <a:avLst>
                <a:gd name="adj1" fmla="val 25006"/>
                <a:gd name="adj2" fmla="val 49997"/>
                <a:gd name="adj3" fmla="val 25000"/>
              </a:avLst>
            </a:prstGeom>
            <a:solidFill>
              <a:schemeClr val="accent2"/>
            </a:solidFill>
            <a:ln w="9525">
              <a:solidFill>
                <a:schemeClr val="accent2"/>
              </a:solidFill>
              <a:round/>
              <a:headEnd/>
              <a:tailEnd/>
            </a:ln>
          </p:spPr>
          <p:txBody>
            <a:bodyPr>
              <a:spAutoFit/>
            </a:bodyPr>
            <a:lstStyle/>
            <a:p>
              <a:pPr algn="ctr">
                <a:spcBef>
                  <a:spcPct val="50000"/>
                </a:spcBef>
              </a:pPr>
              <a:endParaRPr lang="it-IT" sz="1600" b="1">
                <a:solidFill>
                  <a:schemeClr val="tx2"/>
                </a:solidFill>
              </a:endParaRPr>
            </a:p>
          </p:txBody>
        </p:sp>
        <p:sp>
          <p:nvSpPr>
            <p:cNvPr id="27665" name="Curved Left Arrow 16"/>
            <p:cNvSpPr>
              <a:spLocks noChangeArrowheads="1"/>
            </p:cNvSpPr>
            <p:nvPr/>
          </p:nvSpPr>
          <p:spPr bwMode="auto">
            <a:xfrm>
              <a:off x="7929080" y="4293096"/>
              <a:ext cx="396044" cy="640080"/>
            </a:xfrm>
            <a:prstGeom prst="curvedLeftArrow">
              <a:avLst>
                <a:gd name="adj1" fmla="val 25006"/>
                <a:gd name="adj2" fmla="val 49997"/>
                <a:gd name="adj3" fmla="val 25000"/>
              </a:avLst>
            </a:prstGeom>
            <a:solidFill>
              <a:schemeClr val="accent2"/>
            </a:solidFill>
            <a:ln w="9525">
              <a:solidFill>
                <a:schemeClr val="accent2"/>
              </a:solidFill>
              <a:round/>
              <a:headEnd/>
              <a:tailEnd/>
            </a:ln>
          </p:spPr>
          <p:txBody>
            <a:bodyPr>
              <a:spAutoFit/>
            </a:bodyPr>
            <a:lstStyle/>
            <a:p>
              <a:pPr algn="ctr">
                <a:spcBef>
                  <a:spcPct val="50000"/>
                </a:spcBef>
              </a:pPr>
              <a:endParaRPr lang="it-IT" sz="1600" b="1">
                <a:solidFill>
                  <a:schemeClr val="tx2"/>
                </a:solidFill>
              </a:endParaRPr>
            </a:p>
          </p:txBody>
        </p:sp>
        <p:sp>
          <p:nvSpPr>
            <p:cNvPr id="27666" name="Curved Left Arrow 17"/>
            <p:cNvSpPr>
              <a:spLocks noChangeArrowheads="1"/>
            </p:cNvSpPr>
            <p:nvPr/>
          </p:nvSpPr>
          <p:spPr bwMode="auto">
            <a:xfrm>
              <a:off x="7929080" y="5021168"/>
              <a:ext cx="396044" cy="640080"/>
            </a:xfrm>
            <a:prstGeom prst="curvedLeftArrow">
              <a:avLst>
                <a:gd name="adj1" fmla="val 25006"/>
                <a:gd name="adj2" fmla="val 49997"/>
                <a:gd name="adj3" fmla="val 25000"/>
              </a:avLst>
            </a:prstGeom>
            <a:solidFill>
              <a:schemeClr val="accent2"/>
            </a:solidFill>
            <a:ln w="9525">
              <a:solidFill>
                <a:schemeClr val="accent2"/>
              </a:solidFill>
              <a:round/>
              <a:headEnd/>
              <a:tailEnd/>
            </a:ln>
          </p:spPr>
          <p:txBody>
            <a:bodyPr>
              <a:spAutoFit/>
            </a:bodyPr>
            <a:lstStyle/>
            <a:p>
              <a:pPr algn="ctr">
                <a:spcBef>
                  <a:spcPct val="50000"/>
                </a:spcBef>
              </a:pPr>
              <a:endParaRPr lang="it-IT" sz="1600" b="1">
                <a:solidFill>
                  <a:schemeClr val="tx2"/>
                </a:solidFill>
              </a:endParaRPr>
            </a:p>
          </p:txBody>
        </p:sp>
      </p:gr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360489"/>
            <a:ext cx="5871411" cy="5497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p:txBody>
          <a:bodyPr/>
          <a:lstStyle/>
          <a:p>
            <a:r>
              <a:rPr lang="de-DE" dirty="0" err="1"/>
              <a:t>Why</a:t>
            </a:r>
            <a:r>
              <a:rPr lang="de-DE" dirty="0"/>
              <a:t> </a:t>
            </a:r>
            <a:r>
              <a:rPr lang="de-DE" dirty="0" err="1"/>
              <a:t>publish</a:t>
            </a:r>
            <a:r>
              <a:rPr lang="de-DE" dirty="0"/>
              <a:t>? </a:t>
            </a:r>
            <a:r>
              <a:rPr lang="de-DE" dirty="0" err="1"/>
              <a:t>To</a:t>
            </a:r>
            <a:r>
              <a:rPr lang="de-DE" dirty="0"/>
              <a:t> </a:t>
            </a:r>
            <a:r>
              <a:rPr lang="de-DE" dirty="0" err="1"/>
              <a:t>exchange</a:t>
            </a:r>
            <a:r>
              <a:rPr lang="de-DE" dirty="0"/>
              <a:t> </a:t>
            </a:r>
            <a:r>
              <a:rPr lang="de-DE" dirty="0" err="1"/>
              <a:t>ideas</a:t>
            </a:r>
            <a:r>
              <a:rPr lang="de-DE" dirty="0"/>
              <a:t> </a:t>
            </a:r>
            <a:r>
              <a:rPr lang="de-DE" dirty="0" err="1"/>
              <a:t>globally</a:t>
            </a:r>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88438" y="1359239"/>
            <a:ext cx="5266250" cy="5504249"/>
          </a:xfrm>
          <a:prstGeom prst="rect">
            <a:avLst/>
          </a:prstGeom>
          <a:noFill/>
          <a:ln w="9525">
            <a:noFill/>
            <a:miter lim="800000"/>
            <a:headEnd/>
            <a:tailEnd/>
          </a:ln>
        </p:spPr>
      </p:pic>
      <p:cxnSp>
        <p:nvCxnSpPr>
          <p:cNvPr id="18" name="Gerade Verbindung 17"/>
          <p:cNvCxnSpPr>
            <a:cxnSpLocks noChangeShapeType="1"/>
          </p:cNvCxnSpPr>
          <p:nvPr/>
        </p:nvCxnSpPr>
        <p:spPr bwMode="auto">
          <a:xfrm>
            <a:off x="2711119" y="2365382"/>
            <a:ext cx="953461" cy="0"/>
          </a:xfrm>
          <a:prstGeom prst="line">
            <a:avLst/>
          </a:prstGeom>
          <a:noFill/>
          <a:ln w="25400">
            <a:solidFill>
              <a:srgbClr val="D74F00"/>
            </a:solidFill>
            <a:round/>
            <a:headEnd/>
            <a:tailEnd/>
          </a:ln>
          <a:extLst>
            <a:ext uri="{909E8E84-426E-40DD-AFC4-6F175D3DCCD1}">
              <a14:hiddenFill xmlns="" xmlns:a14="http://schemas.microsoft.com/office/drawing/2010/main">
                <a:noFill/>
              </a14:hiddenFill>
            </a:ext>
          </a:extLst>
        </p:spPr>
      </p:cxnSp>
      <p:cxnSp>
        <p:nvCxnSpPr>
          <p:cNvPr id="23" name="Gerade Verbindung 22"/>
          <p:cNvCxnSpPr>
            <a:cxnSpLocks noChangeShapeType="1"/>
          </p:cNvCxnSpPr>
          <p:nvPr/>
        </p:nvCxnSpPr>
        <p:spPr bwMode="auto">
          <a:xfrm>
            <a:off x="1450870" y="4108381"/>
            <a:ext cx="1464432" cy="0"/>
          </a:xfrm>
          <a:prstGeom prst="line">
            <a:avLst/>
          </a:prstGeom>
          <a:noFill/>
          <a:ln w="25400">
            <a:solidFill>
              <a:srgbClr val="D74F00"/>
            </a:solidFill>
            <a:round/>
            <a:headEnd/>
            <a:tailEnd/>
          </a:ln>
          <a:extLst>
            <a:ext uri="{909E8E84-426E-40DD-AFC4-6F175D3DCCD1}">
              <a14:hiddenFill xmlns="" xmlns:a14="http://schemas.microsoft.com/office/drawing/2010/main">
                <a:noFill/>
              </a14:hiddenFill>
            </a:ext>
          </a:extLst>
        </p:spPr>
      </p:cxnSp>
      <p:sp>
        <p:nvSpPr>
          <p:cNvPr id="12" name="Content Placeholder 2"/>
          <p:cNvSpPr>
            <a:spLocks noGrp="1"/>
          </p:cNvSpPr>
          <p:nvPr>
            <p:ph idx="4294967295"/>
          </p:nvPr>
        </p:nvSpPr>
        <p:spPr>
          <a:xfrm>
            <a:off x="5309937" y="1267326"/>
            <a:ext cx="3834063" cy="5181600"/>
          </a:xfrm>
          <a:prstGeom prst="rect">
            <a:avLst/>
          </a:prstGeom>
        </p:spPr>
        <p:txBody>
          <a:bodyPr/>
          <a:lstStyle/>
          <a:p>
            <a:r>
              <a:rPr lang="en-US" dirty="0" smtClean="0">
                <a:latin typeface="Calibri" pitchFamily="34" charset="0"/>
                <a:cs typeface="Calibri" pitchFamily="34" charset="0"/>
              </a:rPr>
              <a:t>Present new and original results or methods</a:t>
            </a:r>
          </a:p>
          <a:p>
            <a:r>
              <a:rPr lang="en-US" dirty="0" smtClean="0">
                <a:latin typeface="Calibri" pitchFamily="34" charset="0"/>
                <a:cs typeface="Calibri" pitchFamily="34" charset="0"/>
              </a:rPr>
              <a:t>Advance (not repeat) scientific knowledge and enhance scientific progress</a:t>
            </a:r>
          </a:p>
          <a:p>
            <a:r>
              <a:rPr lang="en-US" dirty="0" smtClean="0">
                <a:latin typeface="Calibri" pitchFamily="34" charset="0"/>
                <a:cs typeface="Calibri" pitchFamily="34" charset="0"/>
              </a:rPr>
              <a:t>Credibility of results</a:t>
            </a:r>
          </a:p>
          <a:p>
            <a:r>
              <a:rPr lang="en-US" dirty="0" smtClean="0">
                <a:latin typeface="Calibri" pitchFamily="34" charset="0"/>
                <a:cs typeface="Calibri" pitchFamily="34" charset="0"/>
              </a:rPr>
              <a:t>Grant writing, research funding</a:t>
            </a:r>
          </a:p>
          <a:p>
            <a:r>
              <a:rPr lang="en-US" dirty="0" smtClean="0">
                <a:latin typeface="Calibri" pitchFamily="34" charset="0"/>
                <a:cs typeface="Calibri" pitchFamily="34" charset="0"/>
              </a:rPr>
              <a:t>Recognition and career advancement</a:t>
            </a:r>
          </a:p>
          <a:p>
            <a:r>
              <a:rPr lang="en-US" dirty="0" smtClean="0">
                <a:latin typeface="Calibri" pitchFamily="34" charset="0"/>
                <a:cs typeface="Calibri" pitchFamily="34" charset="0"/>
              </a:rPr>
              <a:t>Personal prestige, satisfaction and enjoyment</a:t>
            </a:r>
            <a:endParaRPr lang="ru-RU" dirty="0" smtClean="0">
              <a:latin typeface="Calibri" pitchFamily="34" charset="0"/>
              <a:cs typeface="Calibri" pitchFamily="34" charset="0"/>
            </a:endParaRPr>
          </a:p>
          <a:p>
            <a:r>
              <a:rPr lang="de-DE" dirty="0" err="1" smtClean="0"/>
              <a:t>Your</a:t>
            </a:r>
            <a:r>
              <a:rPr lang="de-DE" dirty="0" smtClean="0"/>
              <a:t> </a:t>
            </a:r>
            <a:r>
              <a:rPr lang="de-DE" dirty="0" err="1" smtClean="0"/>
              <a:t>obligation</a:t>
            </a:r>
            <a:r>
              <a:rPr lang="de-DE" dirty="0" smtClean="0"/>
              <a:t>/</a:t>
            </a:r>
            <a:r>
              <a:rPr lang="de-DE" dirty="0" err="1" smtClean="0"/>
              <a:t>duty</a:t>
            </a:r>
            <a:r>
              <a:rPr lang="de-DE" dirty="0" smtClean="0"/>
              <a:t> </a:t>
            </a:r>
            <a:r>
              <a:rPr lang="de-DE" dirty="0" err="1" smtClean="0"/>
              <a:t>as</a:t>
            </a:r>
            <a:r>
              <a:rPr lang="de-DE" dirty="0" smtClean="0"/>
              <a:t> a </a:t>
            </a:r>
            <a:r>
              <a:rPr lang="de-DE" dirty="0" err="1" smtClean="0"/>
              <a:t>scientist</a:t>
            </a:r>
            <a:r>
              <a:rPr lang="de-DE" dirty="0" smtClean="0"/>
              <a:t>!</a:t>
            </a:r>
          </a:p>
          <a:p>
            <a:pPr>
              <a:buNone/>
            </a:pPr>
            <a:endParaRPr lang="en-US" dirty="0" smtClean="0">
              <a:latin typeface="Calibri" pitchFamily="34" charset="0"/>
              <a:cs typeface="Calibri" pitchFamily="34" charset="0"/>
            </a:endParaRPr>
          </a:p>
        </p:txBody>
      </p:sp>
    </p:spTree>
    <p:extLst>
      <p:ext uri="{BB962C8B-B14F-4D97-AF65-F5344CB8AC3E}">
        <p14:creationId xmlns="" xmlns:p14="http://schemas.microsoft.com/office/powerpoint/2010/main" val="39860763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nhaltsplatzhalter 1"/>
          <p:cNvSpPr>
            <a:spLocks noGrp="1"/>
          </p:cNvSpPr>
          <p:nvPr>
            <p:ph idx="4294967295"/>
          </p:nvPr>
        </p:nvSpPr>
        <p:spPr>
          <a:xfrm>
            <a:off x="576263" y="2097088"/>
            <a:ext cx="8062912" cy="4308872"/>
          </a:xfrm>
        </p:spPr>
        <p:txBody>
          <a:bodyPr/>
          <a:lstStyle/>
          <a:p>
            <a:r>
              <a:rPr lang="de-DE" dirty="0" err="1" smtClean="0">
                <a:ea typeface="ＭＳ Ｐゴシック" pitchFamily="34" charset="-128"/>
              </a:rPr>
              <a:t>Summarizes</a:t>
            </a:r>
            <a:r>
              <a:rPr lang="de-DE" dirty="0" smtClean="0">
                <a:ea typeface="ＭＳ Ｐゴシック" pitchFamily="34" charset="-128"/>
              </a:rPr>
              <a:t> </a:t>
            </a:r>
            <a:r>
              <a:rPr lang="de-DE" dirty="0" err="1" smtClean="0">
                <a:ea typeface="ＭＳ Ｐゴシック" pitchFamily="34" charset="-128"/>
              </a:rPr>
              <a:t>the</a:t>
            </a:r>
            <a:r>
              <a:rPr lang="de-DE" dirty="0" smtClean="0">
                <a:ea typeface="ＭＳ Ｐゴシック" pitchFamily="34" charset="-128"/>
              </a:rPr>
              <a:t> </a:t>
            </a:r>
            <a:r>
              <a:rPr lang="de-DE" dirty="0" err="1" smtClean="0">
                <a:ea typeface="ＭＳ Ｐゴシック" pitchFamily="34" charset="-128"/>
              </a:rPr>
              <a:t>current</a:t>
            </a:r>
            <a:r>
              <a:rPr lang="de-DE" dirty="0" smtClean="0">
                <a:ea typeface="ＭＳ Ｐゴシック" pitchFamily="34" charset="-128"/>
              </a:rPr>
              <a:t> </a:t>
            </a:r>
            <a:r>
              <a:rPr lang="de-DE" dirty="0" err="1" smtClean="0">
                <a:ea typeface="ＭＳ Ｐゴシック" pitchFamily="34" charset="-128"/>
              </a:rPr>
              <a:t>state</a:t>
            </a:r>
            <a:r>
              <a:rPr lang="de-DE" dirty="0" smtClean="0">
                <a:ea typeface="ＭＳ Ｐゴシック" pitchFamily="34" charset="-128"/>
              </a:rPr>
              <a:t> of </a:t>
            </a:r>
            <a:r>
              <a:rPr lang="de-DE" dirty="0" err="1" smtClean="0">
                <a:ea typeface="ＭＳ Ｐゴシック" pitchFamily="34" charset="-128"/>
              </a:rPr>
              <a:t>the</a:t>
            </a:r>
            <a:r>
              <a:rPr lang="de-DE" dirty="0" smtClean="0">
                <a:ea typeface="ＭＳ Ｐゴシック" pitchFamily="34" charset="-128"/>
              </a:rPr>
              <a:t> </a:t>
            </a:r>
            <a:r>
              <a:rPr lang="de-DE" dirty="0" err="1" smtClean="0">
                <a:ea typeface="ＭＳ Ｐゴシック" pitchFamily="34" charset="-128"/>
              </a:rPr>
              <a:t>field</a:t>
            </a:r>
            <a:endParaRPr lang="de-DE" dirty="0" smtClean="0">
              <a:ea typeface="ＭＳ Ｐゴシック" pitchFamily="34" charset="-128"/>
            </a:endParaRPr>
          </a:p>
          <a:p>
            <a:r>
              <a:rPr lang="de-DE" dirty="0" err="1" smtClean="0">
                <a:ea typeface="ＭＳ Ｐゴシック" pitchFamily="34" charset="-128"/>
              </a:rPr>
              <a:t>Presents</a:t>
            </a:r>
            <a:r>
              <a:rPr lang="de-DE" dirty="0" smtClean="0">
                <a:ea typeface="ＭＳ Ｐゴシック" pitchFamily="34" charset="-128"/>
              </a:rPr>
              <a:t> </a:t>
            </a:r>
            <a:r>
              <a:rPr lang="de-DE" dirty="0" err="1" smtClean="0">
                <a:ea typeface="ＭＳ Ｐゴシック" pitchFamily="34" charset="-128"/>
              </a:rPr>
              <a:t>various</a:t>
            </a:r>
            <a:r>
              <a:rPr lang="de-DE" dirty="0" smtClean="0">
                <a:ea typeface="ＭＳ Ｐゴシック" pitchFamily="34" charset="-128"/>
              </a:rPr>
              <a:t> </a:t>
            </a:r>
            <a:r>
              <a:rPr lang="de-DE" dirty="0" err="1" smtClean="0">
                <a:ea typeface="ＭＳ Ｐゴシック" pitchFamily="34" charset="-128"/>
              </a:rPr>
              <a:t>research</a:t>
            </a:r>
            <a:r>
              <a:rPr lang="de-DE" dirty="0" smtClean="0">
                <a:ea typeface="ＭＳ Ｐゴシック" pitchFamily="34" charset="-128"/>
              </a:rPr>
              <a:t> </a:t>
            </a:r>
            <a:r>
              <a:rPr lang="de-DE" dirty="0" err="1" smtClean="0">
                <a:ea typeface="ＭＳ Ｐゴシック" pitchFamily="34" charset="-128"/>
              </a:rPr>
              <a:t>streams</a:t>
            </a:r>
            <a:r>
              <a:rPr lang="de-DE" dirty="0" smtClean="0">
                <a:ea typeface="ＭＳ Ｐゴシック" pitchFamily="34" charset="-128"/>
              </a:rPr>
              <a:t> in a </a:t>
            </a:r>
            <a:r>
              <a:rPr lang="de-DE" dirty="0" err="1" smtClean="0">
                <a:ea typeface="ＭＳ Ｐゴシック" pitchFamily="34" charset="-128"/>
              </a:rPr>
              <a:t>balanced</a:t>
            </a:r>
            <a:r>
              <a:rPr lang="de-DE" dirty="0" smtClean="0">
                <a:ea typeface="ＭＳ Ｐゴシック" pitchFamily="34" charset="-128"/>
              </a:rPr>
              <a:t> </a:t>
            </a:r>
            <a:r>
              <a:rPr lang="de-DE" dirty="0" err="1" smtClean="0">
                <a:ea typeface="ＭＳ Ｐゴシック" pitchFamily="34" charset="-128"/>
              </a:rPr>
              <a:t>manner</a:t>
            </a:r>
            <a:endParaRPr lang="de-DE" dirty="0" smtClean="0">
              <a:ea typeface="ＭＳ Ｐゴシック" pitchFamily="34" charset="-128"/>
            </a:endParaRPr>
          </a:p>
          <a:p>
            <a:r>
              <a:rPr lang="de-DE" dirty="0" err="1" smtClean="0">
                <a:ea typeface="ＭＳ Ｐゴシック" pitchFamily="34" charset="-128"/>
              </a:rPr>
              <a:t>Describes</a:t>
            </a:r>
            <a:r>
              <a:rPr lang="de-DE" dirty="0" smtClean="0">
                <a:ea typeface="ＭＳ Ｐゴシック" pitchFamily="34" charset="-128"/>
              </a:rPr>
              <a:t> </a:t>
            </a:r>
            <a:r>
              <a:rPr lang="de-DE" dirty="0" err="1" smtClean="0">
                <a:ea typeface="ＭＳ Ｐゴシック" pitchFamily="34" charset="-128"/>
              </a:rPr>
              <a:t>the</a:t>
            </a:r>
            <a:r>
              <a:rPr lang="de-DE" dirty="0" smtClean="0">
                <a:ea typeface="ＭＳ Ｐゴシック" pitchFamily="34" charset="-128"/>
              </a:rPr>
              <a:t> </a:t>
            </a:r>
            <a:r>
              <a:rPr lang="de-DE" dirty="0" err="1" smtClean="0">
                <a:ea typeface="ＭＳ Ｐゴシック" pitchFamily="34" charset="-128"/>
              </a:rPr>
              <a:t>limitations</a:t>
            </a:r>
            <a:r>
              <a:rPr lang="de-DE" dirty="0" smtClean="0">
                <a:ea typeface="ＭＳ Ｐゴシック" pitchFamily="34" charset="-128"/>
              </a:rPr>
              <a:t> of individual </a:t>
            </a:r>
            <a:r>
              <a:rPr lang="de-DE" dirty="0" err="1" smtClean="0">
                <a:ea typeface="ＭＳ Ｐゴシック" pitchFamily="34" charset="-128"/>
              </a:rPr>
              <a:t>studies</a:t>
            </a:r>
            <a:endParaRPr lang="de-DE" dirty="0" smtClean="0">
              <a:ea typeface="ＭＳ Ｐゴシック" pitchFamily="34" charset="-128"/>
            </a:endParaRPr>
          </a:p>
          <a:p>
            <a:r>
              <a:rPr lang="de-DE" dirty="0" err="1" smtClean="0">
                <a:ea typeface="ＭＳ Ｐゴシック" pitchFamily="34" charset="-128"/>
              </a:rPr>
              <a:t>Provides</a:t>
            </a:r>
            <a:r>
              <a:rPr lang="de-DE" dirty="0" smtClean="0">
                <a:ea typeface="ＭＳ Ｐゴシック" pitchFamily="34" charset="-128"/>
              </a:rPr>
              <a:t> </a:t>
            </a:r>
            <a:r>
              <a:rPr lang="de-DE" dirty="0" err="1" smtClean="0">
                <a:ea typeface="ＭＳ Ｐゴシック" pitchFamily="34" charset="-128"/>
              </a:rPr>
              <a:t>possible</a:t>
            </a:r>
            <a:r>
              <a:rPr lang="de-DE" dirty="0" smtClean="0">
                <a:ea typeface="ＭＳ Ｐゴシック" pitchFamily="34" charset="-128"/>
              </a:rPr>
              <a:t> </a:t>
            </a:r>
            <a:r>
              <a:rPr lang="de-DE" dirty="0" err="1" smtClean="0">
                <a:ea typeface="ＭＳ Ｐゴシック" pitchFamily="34" charset="-128"/>
              </a:rPr>
              <a:t>developments</a:t>
            </a:r>
            <a:r>
              <a:rPr lang="de-DE" dirty="0" smtClean="0">
                <a:ea typeface="ＭＳ Ｐゴシック" pitchFamily="34" charset="-128"/>
              </a:rPr>
              <a:t> </a:t>
            </a:r>
            <a:r>
              <a:rPr lang="de-DE" dirty="0" err="1" smtClean="0">
                <a:ea typeface="ＭＳ Ｐゴシック" pitchFamily="34" charset="-128"/>
              </a:rPr>
              <a:t>for</a:t>
            </a:r>
            <a:r>
              <a:rPr lang="de-DE" dirty="0" smtClean="0">
                <a:ea typeface="ＭＳ Ｐゴシック" pitchFamily="34" charset="-128"/>
              </a:rPr>
              <a:t> </a:t>
            </a:r>
            <a:r>
              <a:rPr lang="de-DE" dirty="0" err="1" smtClean="0">
                <a:ea typeface="ＭＳ Ｐゴシック" pitchFamily="34" charset="-128"/>
              </a:rPr>
              <a:t>the</a:t>
            </a:r>
            <a:r>
              <a:rPr lang="de-DE" dirty="0" smtClean="0">
                <a:ea typeface="ＭＳ Ｐゴシック" pitchFamily="34" charset="-128"/>
              </a:rPr>
              <a:t> </a:t>
            </a:r>
            <a:r>
              <a:rPr lang="de-DE" dirty="0" err="1" smtClean="0">
                <a:ea typeface="ＭＳ Ｐゴシック" pitchFamily="34" charset="-128"/>
              </a:rPr>
              <a:t>field</a:t>
            </a:r>
            <a:r>
              <a:rPr lang="de-DE" dirty="0" smtClean="0">
                <a:ea typeface="ＭＳ Ｐゴシック" pitchFamily="34" charset="-128"/>
              </a:rPr>
              <a:t> in </a:t>
            </a:r>
            <a:r>
              <a:rPr lang="de-DE" dirty="0" err="1" smtClean="0">
                <a:ea typeface="ＭＳ Ｐゴシック" pitchFamily="34" charset="-128"/>
              </a:rPr>
              <a:t>the</a:t>
            </a:r>
            <a:r>
              <a:rPr lang="de-DE" dirty="0" smtClean="0">
                <a:ea typeface="ＭＳ Ｐゴシック" pitchFamily="34" charset="-128"/>
              </a:rPr>
              <a:t> </a:t>
            </a:r>
            <a:r>
              <a:rPr lang="de-DE" dirty="0" err="1" smtClean="0">
                <a:ea typeface="ＭＳ Ｐゴシック" pitchFamily="34" charset="-128"/>
              </a:rPr>
              <a:t>next</a:t>
            </a:r>
            <a:r>
              <a:rPr lang="de-DE" dirty="0" smtClean="0">
                <a:ea typeface="ＭＳ Ｐゴシック" pitchFamily="34" charset="-128"/>
              </a:rPr>
              <a:t> 5-10 </a:t>
            </a:r>
            <a:r>
              <a:rPr lang="de-DE" dirty="0" err="1" smtClean="0">
                <a:ea typeface="ＭＳ Ｐゴシック" pitchFamily="34" charset="-128"/>
              </a:rPr>
              <a:t>years</a:t>
            </a:r>
            <a:endParaRPr lang="de-DE" dirty="0" smtClean="0">
              <a:ea typeface="ＭＳ Ｐゴシック" pitchFamily="34" charset="-128"/>
            </a:endParaRPr>
          </a:p>
          <a:p>
            <a:r>
              <a:rPr lang="de-DE" dirty="0" err="1" smtClean="0">
                <a:ea typeface="ＭＳ Ｐゴシック" pitchFamily="34" charset="-128"/>
              </a:rPr>
              <a:t>Proposes</a:t>
            </a:r>
            <a:r>
              <a:rPr lang="de-DE" dirty="0" smtClean="0">
                <a:ea typeface="ＭＳ Ｐゴシック" pitchFamily="34" charset="-128"/>
              </a:rPr>
              <a:t> </a:t>
            </a:r>
            <a:r>
              <a:rPr lang="de-DE" dirty="0" err="1" smtClean="0">
                <a:ea typeface="ＭＳ Ｐゴシック" pitchFamily="34" charset="-128"/>
              </a:rPr>
              <a:t>research</a:t>
            </a:r>
            <a:r>
              <a:rPr lang="de-DE" dirty="0" smtClean="0">
                <a:ea typeface="ＭＳ Ｐゴシック" pitchFamily="34" charset="-128"/>
              </a:rPr>
              <a:t> </a:t>
            </a:r>
            <a:r>
              <a:rPr lang="de-DE" dirty="0" err="1" smtClean="0">
                <a:ea typeface="ＭＳ Ｐゴシック" pitchFamily="34" charset="-128"/>
              </a:rPr>
              <a:t>that</a:t>
            </a:r>
            <a:r>
              <a:rPr lang="de-DE" dirty="0" smtClean="0">
                <a:ea typeface="ＭＳ Ｐゴシック" pitchFamily="34" charset="-128"/>
              </a:rPr>
              <a:t> will </a:t>
            </a:r>
            <a:r>
              <a:rPr lang="de-DE" dirty="0" err="1" smtClean="0">
                <a:ea typeface="ＭＳ Ｐゴシック" pitchFamily="34" charset="-128"/>
              </a:rPr>
              <a:t>advance</a:t>
            </a:r>
            <a:r>
              <a:rPr lang="de-DE" dirty="0" smtClean="0">
                <a:ea typeface="ＭＳ Ｐゴシック" pitchFamily="34" charset="-128"/>
              </a:rPr>
              <a:t> </a:t>
            </a:r>
            <a:r>
              <a:rPr lang="de-DE" dirty="0" err="1" smtClean="0">
                <a:ea typeface="ＭＳ Ｐゴシック" pitchFamily="34" charset="-128"/>
              </a:rPr>
              <a:t>the</a:t>
            </a:r>
            <a:r>
              <a:rPr lang="de-DE" dirty="0" smtClean="0">
                <a:ea typeface="ＭＳ Ｐゴシック" pitchFamily="34" charset="-128"/>
              </a:rPr>
              <a:t> </a:t>
            </a:r>
            <a:r>
              <a:rPr lang="de-DE" dirty="0" err="1" smtClean="0">
                <a:ea typeface="ＭＳ Ｐゴシック" pitchFamily="34" charset="-128"/>
              </a:rPr>
              <a:t>field</a:t>
            </a:r>
            <a:endParaRPr lang="de-DE" dirty="0" smtClean="0">
              <a:ea typeface="ＭＳ Ｐゴシック" pitchFamily="34" charset="-128"/>
            </a:endParaRPr>
          </a:p>
          <a:p>
            <a:r>
              <a:rPr lang="de-DE" dirty="0" smtClean="0">
                <a:ea typeface="ＭＳ Ｐゴシック" pitchFamily="34" charset="-128"/>
              </a:rPr>
              <a:t>Shows a </a:t>
            </a:r>
            <a:r>
              <a:rPr lang="de-DE" dirty="0" err="1" smtClean="0">
                <a:ea typeface="ＭＳ Ｐゴシック" pitchFamily="34" charset="-128"/>
              </a:rPr>
              <a:t>presentation</a:t>
            </a:r>
            <a:r>
              <a:rPr lang="de-DE" dirty="0" smtClean="0">
                <a:ea typeface="ＭＳ Ｐゴシック" pitchFamily="34" charset="-128"/>
              </a:rPr>
              <a:t> style </a:t>
            </a:r>
            <a:r>
              <a:rPr lang="de-DE" dirty="0" err="1" smtClean="0">
                <a:ea typeface="ＭＳ Ｐゴシック" pitchFamily="34" charset="-128"/>
              </a:rPr>
              <a:t>tailored</a:t>
            </a:r>
            <a:r>
              <a:rPr lang="de-DE" dirty="0" smtClean="0">
                <a:ea typeface="ＭＳ Ｐゴシック" pitchFamily="34" charset="-128"/>
              </a:rPr>
              <a:t> </a:t>
            </a:r>
            <a:r>
              <a:rPr lang="de-DE" dirty="0" err="1" smtClean="0">
                <a:ea typeface="ＭＳ Ｐゴシック" pitchFamily="34" charset="-128"/>
              </a:rPr>
              <a:t>to</a:t>
            </a:r>
            <a:r>
              <a:rPr lang="de-DE" dirty="0" smtClean="0">
                <a:ea typeface="ＭＳ Ｐゴシック" pitchFamily="34" charset="-128"/>
              </a:rPr>
              <a:t> </a:t>
            </a:r>
            <a:r>
              <a:rPr lang="de-DE" dirty="0" err="1" smtClean="0">
                <a:ea typeface="ＭＳ Ｐゴシック" pitchFamily="34" charset="-128"/>
              </a:rPr>
              <a:t>the</a:t>
            </a:r>
            <a:r>
              <a:rPr lang="de-DE" dirty="0" smtClean="0">
                <a:ea typeface="ＭＳ Ｐゴシック" pitchFamily="34" charset="-128"/>
              </a:rPr>
              <a:t> </a:t>
            </a:r>
            <a:r>
              <a:rPr lang="de-DE" dirty="0" err="1" smtClean="0">
                <a:ea typeface="ＭＳ Ｐゴシック" pitchFamily="34" charset="-128"/>
              </a:rPr>
              <a:t>target</a:t>
            </a:r>
            <a:r>
              <a:rPr lang="de-DE" dirty="0" smtClean="0">
                <a:ea typeface="ＭＳ Ｐゴシック" pitchFamily="34" charset="-128"/>
              </a:rPr>
              <a:t> </a:t>
            </a:r>
            <a:r>
              <a:rPr lang="de-DE" dirty="0" err="1" smtClean="0">
                <a:ea typeface="ＭＳ Ｐゴシック" pitchFamily="34" charset="-128"/>
              </a:rPr>
              <a:t>audience</a:t>
            </a:r>
            <a:r>
              <a:rPr lang="de-DE" dirty="0" smtClean="0">
                <a:ea typeface="ＭＳ Ｐゴシック" pitchFamily="34" charset="-128"/>
              </a:rPr>
              <a:t> </a:t>
            </a:r>
          </a:p>
          <a:p>
            <a:r>
              <a:rPr lang="de-DE" dirty="0" err="1" smtClean="0">
                <a:ea typeface="ＭＳ Ｐゴシック" pitchFamily="34" charset="-128"/>
              </a:rPr>
              <a:t>Includes</a:t>
            </a:r>
            <a:r>
              <a:rPr lang="de-DE" dirty="0" smtClean="0">
                <a:ea typeface="ＭＳ Ｐゴシック" pitchFamily="34" charset="-128"/>
              </a:rPr>
              <a:t> </a:t>
            </a:r>
            <a:r>
              <a:rPr lang="de-DE" dirty="0" err="1" smtClean="0">
                <a:ea typeface="ＭＳ Ｐゴシック" pitchFamily="34" charset="-128"/>
              </a:rPr>
              <a:t>helpful</a:t>
            </a:r>
            <a:r>
              <a:rPr lang="de-DE" dirty="0" smtClean="0">
                <a:ea typeface="ＭＳ Ｐゴシック" pitchFamily="34" charset="-128"/>
              </a:rPr>
              <a:t> additional </a:t>
            </a:r>
            <a:r>
              <a:rPr lang="de-DE" dirty="0" err="1" smtClean="0">
                <a:ea typeface="ＭＳ Ｐゴシック" pitchFamily="34" charset="-128"/>
              </a:rPr>
              <a:t>features</a:t>
            </a:r>
            <a:r>
              <a:rPr lang="de-DE" dirty="0" smtClean="0">
                <a:ea typeface="ＭＳ Ｐゴシック" pitchFamily="34" charset="-128"/>
              </a:rPr>
              <a:t> </a:t>
            </a:r>
            <a:r>
              <a:rPr lang="de-DE" dirty="0" err="1" smtClean="0">
                <a:ea typeface="ＭＳ Ｐゴシック" pitchFamily="34" charset="-128"/>
              </a:rPr>
              <a:t>like</a:t>
            </a:r>
            <a:r>
              <a:rPr lang="de-DE" dirty="0" smtClean="0">
                <a:ea typeface="ＭＳ Ｐゴシック" pitchFamily="34" charset="-128"/>
              </a:rPr>
              <a:t> </a:t>
            </a:r>
            <a:r>
              <a:rPr lang="de-DE" dirty="0" err="1" smtClean="0">
                <a:ea typeface="ＭＳ Ｐゴシック" pitchFamily="34" charset="-128"/>
              </a:rPr>
              <a:t>recommended</a:t>
            </a:r>
            <a:r>
              <a:rPr lang="de-DE" dirty="0" smtClean="0">
                <a:ea typeface="ＭＳ Ｐゴシック" pitchFamily="34" charset="-128"/>
              </a:rPr>
              <a:t> </a:t>
            </a:r>
            <a:r>
              <a:rPr lang="de-DE" dirty="0" err="1" smtClean="0">
                <a:ea typeface="ＭＳ Ｐゴシック" pitchFamily="34" charset="-128"/>
              </a:rPr>
              <a:t>reading</a:t>
            </a:r>
            <a:r>
              <a:rPr lang="de-DE" dirty="0" smtClean="0">
                <a:ea typeface="ＭＳ Ｐゴシック" pitchFamily="34" charset="-128"/>
              </a:rPr>
              <a:t>, </a:t>
            </a:r>
            <a:r>
              <a:rPr lang="de-DE" dirty="0" err="1" smtClean="0">
                <a:ea typeface="ＭＳ Ｐゴシック" pitchFamily="34" charset="-128"/>
              </a:rPr>
              <a:t>index</a:t>
            </a:r>
            <a:r>
              <a:rPr lang="de-DE" dirty="0" smtClean="0">
                <a:ea typeface="ＭＳ Ｐゴシック" pitchFamily="34" charset="-128"/>
              </a:rPr>
              <a:t>, </a:t>
            </a:r>
            <a:r>
              <a:rPr lang="de-DE" dirty="0" err="1" smtClean="0">
                <a:ea typeface="ＭＳ Ｐゴシック" pitchFamily="34" charset="-128"/>
              </a:rPr>
              <a:t>exercises</a:t>
            </a:r>
            <a:r>
              <a:rPr lang="de-DE" dirty="0" smtClean="0">
                <a:ea typeface="ＭＳ Ｐゴシック" pitchFamily="34" charset="-128"/>
              </a:rPr>
              <a:t>, etc.</a:t>
            </a:r>
          </a:p>
          <a:p>
            <a:r>
              <a:rPr lang="de-DE" dirty="0" smtClean="0">
                <a:ea typeface="ＭＳ Ｐゴシック" pitchFamily="34" charset="-128"/>
              </a:rPr>
              <a:t>Take </a:t>
            </a:r>
            <a:r>
              <a:rPr lang="de-DE" dirty="0" err="1" smtClean="0">
                <a:ea typeface="ＭＳ Ｐゴシック" pitchFamily="34" charset="-128"/>
              </a:rPr>
              <a:t>home</a:t>
            </a:r>
            <a:r>
              <a:rPr lang="de-DE" dirty="0" smtClean="0">
                <a:ea typeface="ＭＳ Ｐゴシック" pitchFamily="34" charset="-128"/>
              </a:rPr>
              <a:t> </a:t>
            </a:r>
            <a:r>
              <a:rPr lang="de-DE" dirty="0" err="1" smtClean="0">
                <a:ea typeface="ＭＳ Ｐゴシック" pitchFamily="34" charset="-128"/>
              </a:rPr>
              <a:t>message</a:t>
            </a:r>
            <a:r>
              <a:rPr lang="de-DE" dirty="0" smtClean="0">
                <a:ea typeface="ＭＳ Ｐゴシック" pitchFamily="34" charset="-128"/>
              </a:rPr>
              <a:t> – </a:t>
            </a:r>
            <a:r>
              <a:rPr lang="de-DE" dirty="0" err="1" smtClean="0">
                <a:ea typeface="ＭＳ Ｐゴシック" pitchFamily="34" charset="-128"/>
              </a:rPr>
              <a:t>what</a:t>
            </a:r>
            <a:r>
              <a:rPr lang="de-DE" dirty="0" smtClean="0">
                <a:ea typeface="ＭＳ Ｐゴシック" pitchFamily="34" charset="-128"/>
              </a:rPr>
              <a:t> </a:t>
            </a:r>
            <a:r>
              <a:rPr lang="de-DE" dirty="0" err="1" smtClean="0">
                <a:ea typeface="ＭＳ Ｐゴシック" pitchFamily="34" charset="-128"/>
              </a:rPr>
              <a:t>this</a:t>
            </a:r>
            <a:r>
              <a:rPr lang="de-DE" dirty="0" smtClean="0">
                <a:ea typeface="ＭＳ Ｐゴシック" pitchFamily="34" charset="-128"/>
              </a:rPr>
              <a:t> </a:t>
            </a:r>
            <a:r>
              <a:rPr lang="de-DE" dirty="0" err="1" smtClean="0">
                <a:ea typeface="ＭＳ Ｐゴシック" pitchFamily="34" charset="-128"/>
              </a:rPr>
              <a:t>book</a:t>
            </a:r>
            <a:r>
              <a:rPr lang="de-DE" dirty="0" smtClean="0">
                <a:ea typeface="ＭＳ Ｐゴシック" pitchFamily="34" charset="-128"/>
              </a:rPr>
              <a:t> </a:t>
            </a:r>
            <a:r>
              <a:rPr lang="de-DE" dirty="0" err="1" smtClean="0">
                <a:ea typeface="ＭＳ Ｐゴシック" pitchFamily="34" charset="-128"/>
              </a:rPr>
              <a:t>is</a:t>
            </a:r>
            <a:r>
              <a:rPr lang="de-DE" dirty="0" smtClean="0">
                <a:ea typeface="ＭＳ Ｐゴシック" pitchFamily="34" charset="-128"/>
              </a:rPr>
              <a:t> </a:t>
            </a:r>
            <a:r>
              <a:rPr lang="de-DE" dirty="0" err="1" smtClean="0">
                <a:ea typeface="ＭＳ Ｐゴシック" pitchFamily="34" charset="-128"/>
              </a:rPr>
              <a:t>about</a:t>
            </a:r>
            <a:r>
              <a:rPr lang="de-DE" dirty="0" smtClean="0">
                <a:ea typeface="ＭＳ Ｐゴシック" pitchFamily="34" charset="-128"/>
              </a:rPr>
              <a:t>, </a:t>
            </a:r>
            <a:r>
              <a:rPr lang="de-DE" dirty="0" err="1" smtClean="0">
                <a:ea typeface="ＭＳ Ｐゴシック" pitchFamily="34" charset="-128"/>
              </a:rPr>
              <a:t>what</a:t>
            </a:r>
            <a:r>
              <a:rPr lang="de-DE" dirty="0" smtClean="0">
                <a:ea typeface="ＭＳ Ｐゴシック" pitchFamily="34" charset="-128"/>
              </a:rPr>
              <a:t> </a:t>
            </a:r>
            <a:r>
              <a:rPr lang="de-DE" dirty="0" err="1" smtClean="0">
                <a:ea typeface="ＭＳ Ｐゴシック" pitchFamily="34" charset="-128"/>
              </a:rPr>
              <a:t>to</a:t>
            </a:r>
            <a:r>
              <a:rPr lang="de-DE" dirty="0" smtClean="0">
                <a:ea typeface="ＭＳ Ｐゴシック" pitchFamily="34" charset="-128"/>
              </a:rPr>
              <a:t> do </a:t>
            </a:r>
            <a:r>
              <a:rPr lang="de-DE" dirty="0" err="1" smtClean="0">
                <a:ea typeface="ＭＳ Ｐゴシック" pitchFamily="34" charset="-128"/>
              </a:rPr>
              <a:t>with</a:t>
            </a:r>
            <a:r>
              <a:rPr lang="de-DE" dirty="0" smtClean="0">
                <a:ea typeface="ＭＳ Ｐゴシック" pitchFamily="34" charset="-128"/>
              </a:rPr>
              <a:t> all </a:t>
            </a:r>
            <a:r>
              <a:rPr lang="de-DE" dirty="0" err="1" smtClean="0">
                <a:ea typeface="ＭＳ Ｐゴシック" pitchFamily="34" charset="-128"/>
              </a:rPr>
              <a:t>this</a:t>
            </a:r>
            <a:r>
              <a:rPr lang="de-DE" dirty="0" smtClean="0">
                <a:ea typeface="ＭＳ Ｐゴシック" pitchFamily="34" charset="-128"/>
              </a:rPr>
              <a:t> </a:t>
            </a:r>
            <a:r>
              <a:rPr lang="de-DE" dirty="0" err="1" smtClean="0">
                <a:ea typeface="ＭＳ Ｐゴシック" pitchFamily="34" charset="-128"/>
              </a:rPr>
              <a:t>info</a:t>
            </a:r>
            <a:endParaRPr lang="de-DE" dirty="0" smtClean="0">
              <a:ea typeface="ＭＳ Ｐゴシック" pitchFamily="34" charset="-128"/>
            </a:endParaRPr>
          </a:p>
        </p:txBody>
      </p:sp>
      <p:sp>
        <p:nvSpPr>
          <p:cNvPr id="29699" name="Titel 2"/>
          <p:cNvSpPr>
            <a:spLocks noGrp="1"/>
          </p:cNvSpPr>
          <p:nvPr>
            <p:ph type="title"/>
          </p:nvPr>
        </p:nvSpPr>
        <p:spPr>
          <a:xfrm>
            <a:off x="576263" y="1341438"/>
            <a:ext cx="8135937" cy="290512"/>
          </a:xfrm>
        </p:spPr>
        <p:txBody>
          <a:bodyPr/>
          <a:lstStyle/>
          <a:p>
            <a:r>
              <a:rPr lang="de-DE" dirty="0" err="1" smtClean="0">
                <a:ea typeface="ＭＳ Ｐゴシック" pitchFamily="34" charset="-128"/>
              </a:rPr>
              <a:t>What</a:t>
            </a:r>
            <a:r>
              <a:rPr lang="de-DE" dirty="0" smtClean="0">
                <a:ea typeface="ＭＳ Ｐゴシック" pitchFamily="34" charset="-128"/>
              </a:rPr>
              <a:t> </a:t>
            </a:r>
            <a:r>
              <a:rPr lang="de-DE" dirty="0" err="1" smtClean="0">
                <a:ea typeface="ＭＳ Ｐゴシック" pitchFamily="34" charset="-128"/>
              </a:rPr>
              <a:t>makes</a:t>
            </a:r>
            <a:r>
              <a:rPr lang="de-DE" dirty="0" smtClean="0">
                <a:ea typeface="ＭＳ Ｐゴシック" pitchFamily="34" charset="-128"/>
              </a:rPr>
              <a:t> a </a:t>
            </a:r>
            <a:r>
              <a:rPr lang="de-DE" dirty="0" err="1" smtClean="0">
                <a:ea typeface="ＭＳ Ｐゴシック" pitchFamily="34" charset="-128"/>
              </a:rPr>
              <a:t>good</a:t>
            </a:r>
            <a:r>
              <a:rPr lang="de-DE" dirty="0" smtClean="0">
                <a:ea typeface="ＭＳ Ｐゴシック" pitchFamily="34" charset="-128"/>
              </a:rPr>
              <a:t> </a:t>
            </a:r>
            <a:r>
              <a:rPr lang="de-DE" dirty="0" err="1" smtClean="0">
                <a:ea typeface="ＭＳ Ｐゴシック" pitchFamily="34" charset="-128"/>
              </a:rPr>
              <a:t>manuscript</a:t>
            </a:r>
            <a:r>
              <a:rPr lang="de-DE" dirty="0" smtClean="0">
                <a:ea typeface="ＭＳ Ｐゴシック" pitchFamily="34" charset="-128"/>
              </a:rPr>
              <a:t>?</a:t>
            </a:r>
            <a:endParaRPr lang="de-DE" dirty="0" smtClean="0">
              <a:solidFill>
                <a:srgbClr val="FF0000"/>
              </a:solidFill>
              <a:ea typeface="ＭＳ Ｐゴシック" pitchFamily="34" charset="-128"/>
            </a:endParaRPr>
          </a:p>
        </p:txBody>
      </p:sp>
      <p:pic>
        <p:nvPicPr>
          <p:cNvPr id="29700" name="Bild 10" descr="book.png"/>
          <p:cNvPicPr>
            <a:picLocks noChangeAspect="1"/>
          </p:cNvPicPr>
          <p:nvPr/>
        </p:nvPicPr>
        <p:blipFill>
          <a:blip r:embed="rId3" cstate="print"/>
          <a:srcRect/>
          <a:stretch>
            <a:fillRect/>
          </a:stretch>
        </p:blipFill>
        <p:spPr bwMode="auto">
          <a:xfrm>
            <a:off x="7027863" y="1198563"/>
            <a:ext cx="1998662" cy="1498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tx2">
              <a:lumMod val="90000"/>
              <a:lumOff val="10000"/>
            </a:schemeClr>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571500" y="3778250"/>
            <a:ext cx="4262705"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Springer for authors</a:t>
            </a:r>
            <a:endParaRPr lang="en-US" sz="3600" dirty="0">
              <a:solidFill>
                <a:schemeClr val="bg1"/>
              </a:solidFill>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www.authormapper.com</a:t>
            </a:r>
            <a:endParaRPr lang="en-US" dirty="0"/>
          </a:p>
        </p:txBody>
      </p:sp>
      <p:pic>
        <p:nvPicPr>
          <p:cNvPr id="5" name="Inhaltsplatzhalter 4" descr="Authormapper OS 1.JPG"/>
          <p:cNvPicPr>
            <a:picLocks noGrp="1" noChangeAspect="1"/>
          </p:cNvPicPr>
          <p:nvPr>
            <p:ph idx="1"/>
          </p:nvPr>
        </p:nvPicPr>
        <p:blipFill>
          <a:blip r:embed="rId3" cstate="print"/>
          <a:stretch>
            <a:fillRect/>
          </a:stretch>
        </p:blipFill>
        <p:spPr>
          <a:xfrm>
            <a:off x="938969" y="1412566"/>
            <a:ext cx="6526357" cy="5127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896938"/>
            <a:ext cx="8135938" cy="332399"/>
          </a:xfrm>
        </p:spPr>
        <p:txBody>
          <a:bodyPr/>
          <a:lstStyle/>
          <a:p>
            <a:r>
              <a:rPr lang="en-US" dirty="0" smtClean="0">
                <a:hlinkClick r:id="rId2"/>
              </a:rPr>
              <a:t>www.springerexemplar.com</a:t>
            </a:r>
            <a:r>
              <a:rPr lang="en-US" dirty="0" smtClean="0"/>
              <a:t> </a:t>
            </a:r>
            <a:endParaRPr lang="en-US" dirty="0"/>
          </a:p>
        </p:txBody>
      </p:sp>
      <p:pic>
        <p:nvPicPr>
          <p:cNvPr id="86018" name="Picture 2"/>
          <p:cNvPicPr>
            <a:picLocks noChangeAspect="1" noChangeArrowheads="1"/>
          </p:cNvPicPr>
          <p:nvPr/>
        </p:nvPicPr>
        <p:blipFill>
          <a:blip r:embed="rId3" cstate="print"/>
          <a:srcRect/>
          <a:stretch>
            <a:fillRect/>
          </a:stretch>
        </p:blipFill>
        <p:spPr bwMode="auto">
          <a:xfrm>
            <a:off x="256673" y="1355453"/>
            <a:ext cx="8051550" cy="550254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hlinkClick r:id="rId2"/>
              </a:rPr>
              <a:t>www.LaTeXSearch.com</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l="15259" t="22785" r="16724" b="3699"/>
          <a:stretch>
            <a:fillRect/>
          </a:stretch>
        </p:blipFill>
        <p:spPr bwMode="auto">
          <a:xfrm>
            <a:off x="-6" y="1308533"/>
            <a:ext cx="9144006" cy="594534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http://springer.journal-advisor.com</a:t>
            </a:r>
            <a:endParaRPr lang="en-US" dirty="0"/>
          </a:p>
        </p:txBody>
      </p:sp>
      <p:pic>
        <p:nvPicPr>
          <p:cNvPr id="87042" name="Picture 2"/>
          <p:cNvPicPr>
            <a:picLocks noChangeAspect="1" noChangeArrowheads="1"/>
          </p:cNvPicPr>
          <p:nvPr/>
        </p:nvPicPr>
        <p:blipFill>
          <a:blip r:embed="rId3" cstate="print"/>
          <a:srcRect/>
          <a:stretch>
            <a:fillRect/>
          </a:stretch>
        </p:blipFill>
        <p:spPr bwMode="auto">
          <a:xfrm>
            <a:off x="75355" y="1475874"/>
            <a:ext cx="8938339" cy="391427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http://springer.journal-advisor.com</a:t>
            </a:r>
            <a:endParaRPr lang="en-US" dirty="0"/>
          </a:p>
        </p:txBody>
      </p:sp>
      <p:pic>
        <p:nvPicPr>
          <p:cNvPr id="88066" name="Picture 2"/>
          <p:cNvPicPr>
            <a:picLocks noChangeAspect="1" noChangeArrowheads="1"/>
          </p:cNvPicPr>
          <p:nvPr/>
        </p:nvPicPr>
        <p:blipFill>
          <a:blip r:embed="rId3" cstate="print"/>
          <a:srcRect/>
          <a:stretch>
            <a:fillRect/>
          </a:stretch>
        </p:blipFill>
        <p:spPr bwMode="auto">
          <a:xfrm>
            <a:off x="318486" y="1740820"/>
            <a:ext cx="6709712" cy="5117180"/>
          </a:xfrm>
          <a:prstGeom prst="rect">
            <a:avLst/>
          </a:prstGeom>
          <a:noFill/>
          <a:ln w="9525">
            <a:noFill/>
            <a:miter lim="800000"/>
            <a:headEnd/>
            <a:tailEnd/>
          </a:ln>
        </p:spPr>
      </p:pic>
      <p:sp>
        <p:nvSpPr>
          <p:cNvPr id="6" name="Title 1"/>
          <p:cNvSpPr txBox="1">
            <a:spLocks/>
          </p:cNvSpPr>
          <p:nvPr/>
        </p:nvSpPr>
        <p:spPr bwMode="auto">
          <a:xfrm>
            <a:off x="563981" y="1241237"/>
            <a:ext cx="8135937" cy="249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lnSpc>
                <a:spcPct val="90000"/>
              </a:lnSpc>
            </a:pPr>
            <a:r>
              <a:rPr lang="en-GB" dirty="0" smtClean="0">
                <a:hlinkClick r:id="rId4"/>
              </a:rPr>
              <a:t>http://www.springer.com/authors/journal+authors/journal+authors+academy</a:t>
            </a:r>
            <a:endParaRPr kumimoji="0" lang="en-US" b="1" i="0" u="none" strike="noStrike" kern="0" cap="none" spc="0" normalizeH="0" baseline="0" noProof="0" dirty="0">
              <a:ln>
                <a:noFill/>
              </a:ln>
              <a:solidFill>
                <a:schemeClr val="tx1"/>
              </a:solidFill>
              <a:effectLst/>
              <a:uLnTx/>
              <a:uFillTx/>
              <a:latin typeface="+mj-lt"/>
              <a:ea typeface="Calibri"/>
              <a:cs typeface="Lucida Sans"/>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1"/>
          </p:nvPr>
        </p:nvSpPr>
        <p:spPr>
          <a:xfrm>
            <a:off x="438964" y="1439862"/>
            <a:ext cx="4874440" cy="2077492"/>
          </a:xfrm>
        </p:spPr>
        <p:txBody>
          <a:bodyPr/>
          <a:lstStyle/>
          <a:p>
            <a:pPr>
              <a:spcBef>
                <a:spcPts val="1200"/>
              </a:spcBef>
            </a:pPr>
            <a:r>
              <a:rPr lang="de-DE" dirty="0"/>
              <a:t>The international </a:t>
            </a:r>
            <a:r>
              <a:rPr lang="de-DE" dirty="0" err="1"/>
              <a:t>language</a:t>
            </a:r>
            <a:r>
              <a:rPr lang="de-DE" dirty="0"/>
              <a:t> </a:t>
            </a:r>
            <a:r>
              <a:rPr lang="de-DE" dirty="0" err="1"/>
              <a:t>of</a:t>
            </a:r>
            <a:r>
              <a:rPr lang="de-DE" dirty="0"/>
              <a:t> </a:t>
            </a:r>
            <a:r>
              <a:rPr lang="de-DE" dirty="0" err="1" smtClean="0"/>
              <a:t>science</a:t>
            </a:r>
            <a:endParaRPr lang="de-DE" dirty="0"/>
          </a:p>
          <a:p>
            <a:pPr>
              <a:spcBef>
                <a:spcPts val="1200"/>
              </a:spcBef>
            </a:pPr>
            <a:r>
              <a:rPr lang="de-DE" dirty="0"/>
              <a:t>Other </a:t>
            </a:r>
            <a:r>
              <a:rPr lang="de-DE" dirty="0" err="1"/>
              <a:t>scientists</a:t>
            </a:r>
            <a:r>
              <a:rPr lang="de-DE" dirty="0"/>
              <a:t> </a:t>
            </a:r>
            <a:r>
              <a:rPr lang="de-DE" b="1" dirty="0"/>
              <a:t>WANT</a:t>
            </a:r>
            <a:r>
              <a:rPr lang="de-DE" dirty="0"/>
              <a:t> </a:t>
            </a:r>
            <a:r>
              <a:rPr lang="de-DE" dirty="0" err="1"/>
              <a:t>to</a:t>
            </a:r>
            <a:r>
              <a:rPr lang="de-DE" dirty="0"/>
              <a:t> </a:t>
            </a:r>
            <a:r>
              <a:rPr lang="de-DE" dirty="0" err="1"/>
              <a:t>hear</a:t>
            </a:r>
            <a:r>
              <a:rPr lang="de-DE" dirty="0"/>
              <a:t> </a:t>
            </a:r>
            <a:r>
              <a:rPr lang="de-DE" dirty="0" err="1"/>
              <a:t>from</a:t>
            </a:r>
            <a:r>
              <a:rPr lang="de-DE" dirty="0"/>
              <a:t> </a:t>
            </a:r>
            <a:r>
              <a:rPr lang="de-DE" dirty="0" err="1"/>
              <a:t>you</a:t>
            </a:r>
            <a:r>
              <a:rPr lang="de-DE" dirty="0" smtClean="0"/>
              <a:t>!</a:t>
            </a:r>
            <a:endParaRPr lang="de-DE" dirty="0"/>
          </a:p>
          <a:p>
            <a:pPr>
              <a:spcBef>
                <a:spcPts val="1200"/>
              </a:spcBef>
            </a:pPr>
            <a:r>
              <a:rPr lang="de-DE" dirty="0" err="1"/>
              <a:t>Allows</a:t>
            </a:r>
            <a:r>
              <a:rPr lang="de-DE" dirty="0"/>
              <a:t> </a:t>
            </a:r>
            <a:r>
              <a:rPr lang="de-DE" dirty="0" err="1"/>
              <a:t>you</a:t>
            </a:r>
            <a:r>
              <a:rPr lang="de-DE" dirty="0"/>
              <a:t> </a:t>
            </a:r>
            <a:r>
              <a:rPr lang="de-DE" dirty="0" err="1"/>
              <a:t>to</a:t>
            </a:r>
            <a:r>
              <a:rPr lang="de-DE" dirty="0"/>
              <a:t> </a:t>
            </a:r>
            <a:r>
              <a:rPr lang="de-DE" dirty="0" err="1"/>
              <a:t>become</a:t>
            </a:r>
            <a:r>
              <a:rPr lang="de-DE" dirty="0"/>
              <a:t> an </a:t>
            </a:r>
            <a:r>
              <a:rPr lang="de-DE" dirty="0" err="1"/>
              <a:t>effective</a:t>
            </a:r>
            <a:r>
              <a:rPr lang="de-DE" dirty="0"/>
              <a:t> </a:t>
            </a:r>
            <a:r>
              <a:rPr lang="de-DE" dirty="0" err="1"/>
              <a:t>science</a:t>
            </a:r>
            <a:r>
              <a:rPr lang="de-DE" dirty="0"/>
              <a:t> </a:t>
            </a:r>
            <a:r>
              <a:rPr lang="de-DE" dirty="0" err="1" smtClean="0"/>
              <a:t>communicator</a:t>
            </a:r>
            <a:endParaRPr lang="ru-RU" dirty="0" smtClean="0"/>
          </a:p>
          <a:p>
            <a:pPr>
              <a:spcBef>
                <a:spcPts val="1200"/>
              </a:spcBef>
            </a:pPr>
            <a:r>
              <a:rPr lang="de-DE" dirty="0" err="1" smtClean="0"/>
              <a:t>To</a:t>
            </a:r>
            <a:r>
              <a:rPr lang="de-DE" dirty="0" smtClean="0"/>
              <a:t> </a:t>
            </a:r>
            <a:r>
              <a:rPr lang="de-DE" dirty="0" err="1" smtClean="0"/>
              <a:t>know</a:t>
            </a:r>
            <a:r>
              <a:rPr lang="de-DE" dirty="0" smtClean="0"/>
              <a:t> </a:t>
            </a:r>
            <a:r>
              <a:rPr lang="de-DE" dirty="0" err="1" smtClean="0"/>
              <a:t>about</a:t>
            </a:r>
            <a:r>
              <a:rPr lang="de-DE" dirty="0" smtClean="0"/>
              <a:t> </a:t>
            </a:r>
            <a:r>
              <a:rPr lang="de-DE" dirty="0" err="1" smtClean="0"/>
              <a:t>progress</a:t>
            </a:r>
            <a:r>
              <a:rPr lang="de-DE" dirty="0" smtClean="0"/>
              <a:t> in </a:t>
            </a:r>
            <a:r>
              <a:rPr lang="en-US" dirty="0" smtClean="0"/>
              <a:t>your area</a:t>
            </a:r>
            <a:endParaRPr lang="de-DE" dirty="0"/>
          </a:p>
        </p:txBody>
      </p:sp>
      <p:sp>
        <p:nvSpPr>
          <p:cNvPr id="2" name="Titel 1"/>
          <p:cNvSpPr>
            <a:spLocks noGrp="1"/>
          </p:cNvSpPr>
          <p:nvPr>
            <p:ph type="title"/>
          </p:nvPr>
        </p:nvSpPr>
        <p:spPr/>
        <p:txBody>
          <a:bodyPr/>
          <a:lstStyle/>
          <a:p>
            <a:r>
              <a:rPr lang="de-DE" dirty="0" err="1"/>
              <a:t>Why</a:t>
            </a:r>
            <a:r>
              <a:rPr lang="de-DE" dirty="0"/>
              <a:t> </a:t>
            </a:r>
            <a:r>
              <a:rPr lang="de-DE" dirty="0" err="1"/>
              <a:t>publish</a:t>
            </a:r>
            <a:r>
              <a:rPr lang="de-DE" dirty="0"/>
              <a:t> in English</a:t>
            </a:r>
            <a:r>
              <a:rPr lang="de-DE" dirty="0" smtClean="0"/>
              <a:t>?</a:t>
            </a:r>
            <a:endParaRPr lang="de-DE" dirty="0"/>
          </a:p>
        </p:txBody>
      </p:sp>
      <p:pic>
        <p:nvPicPr>
          <p:cNvPr id="5"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443258" y="1497162"/>
            <a:ext cx="3698898" cy="4010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Why not just blog about your work?</a:t>
            </a:r>
            <a:endParaRPr lang="en-US" dirty="0"/>
          </a:p>
        </p:txBody>
      </p:sp>
      <p:sp>
        <p:nvSpPr>
          <p:cNvPr id="3" name="Content Placeholder 2"/>
          <p:cNvSpPr>
            <a:spLocks noGrp="1"/>
          </p:cNvSpPr>
          <p:nvPr>
            <p:ph idx="1"/>
          </p:nvPr>
        </p:nvSpPr>
        <p:spPr>
          <a:xfrm>
            <a:off x="546100" y="1439863"/>
            <a:ext cx="8135938" cy="1872307"/>
          </a:xfrm>
        </p:spPr>
        <p:txBody>
          <a:bodyPr/>
          <a:lstStyle/>
          <a:p>
            <a:pPr>
              <a:buNone/>
            </a:pPr>
            <a:r>
              <a:rPr lang="en-US" dirty="0" smtClean="0">
                <a:latin typeface="Calibri" pitchFamily="34" charset="0"/>
                <a:cs typeface="Calibri" pitchFamily="34" charset="0"/>
              </a:rPr>
              <a:t>Scientific publishing ensures:</a:t>
            </a:r>
          </a:p>
          <a:p>
            <a:pPr lvl="1"/>
            <a:r>
              <a:rPr lang="en-US" dirty="0" smtClean="0">
                <a:latin typeface="Calibri" pitchFamily="34" charset="0"/>
                <a:cs typeface="Calibri" pitchFamily="34" charset="0"/>
              </a:rPr>
              <a:t> Quality control</a:t>
            </a:r>
          </a:p>
          <a:p>
            <a:pPr lvl="1"/>
            <a:r>
              <a:rPr lang="en-US" dirty="0" smtClean="0">
                <a:latin typeface="Calibri" pitchFamily="34" charset="0"/>
                <a:cs typeface="Calibri" pitchFamily="34" charset="0"/>
              </a:rPr>
              <a:t> Professional publishing services (e.g. Abstracting &amp; Indexing )</a:t>
            </a:r>
          </a:p>
          <a:p>
            <a:pPr lvl="1"/>
            <a:r>
              <a:rPr lang="en-US" dirty="0" smtClean="0">
                <a:latin typeface="Calibri" pitchFamily="34" charset="0"/>
                <a:cs typeface="Calibri" pitchFamily="34" charset="0"/>
              </a:rPr>
              <a:t> Innovative publishing technology (POD/PTO, XML)</a:t>
            </a:r>
          </a:p>
          <a:p>
            <a:pPr lvl="1"/>
            <a:r>
              <a:rPr lang="en-US" dirty="0" smtClean="0">
                <a:latin typeface="Calibri" pitchFamily="34" charset="0"/>
                <a:cs typeface="Calibri" pitchFamily="34" charset="0"/>
              </a:rPr>
              <a:t> Global marketing, global visibility</a:t>
            </a:r>
          </a:p>
        </p:txBody>
      </p:sp>
      <p:pic>
        <p:nvPicPr>
          <p:cNvPr id="4" name="Picture 2" descr="C:\Users\Daniel McGowan\AppData\Local\Microsoft\Windows\Temporary Internet Files\Content.IE5\VYWSTDGM\MPj04221840000[1].jpg"/>
          <p:cNvPicPr>
            <a:picLocks noChangeAspect="1" noChangeArrowheads="1"/>
          </p:cNvPicPr>
          <p:nvPr/>
        </p:nvPicPr>
        <p:blipFill>
          <a:blip r:embed="rId3" cstate="print"/>
          <a:srcRect/>
          <a:stretch>
            <a:fillRect/>
          </a:stretch>
        </p:blipFill>
        <p:spPr bwMode="auto">
          <a:xfrm>
            <a:off x="4753155" y="3931389"/>
            <a:ext cx="4390845" cy="292661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tx2">
              <a:lumMod val="90000"/>
              <a:lumOff val="10000"/>
            </a:schemeClr>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260563" y="3591509"/>
            <a:ext cx="5032147"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Publications </a:t>
            </a:r>
            <a:r>
              <a:rPr lang="de-DE" sz="3600" dirty="0" smtClean="0">
                <a:solidFill>
                  <a:schemeClr val="bg1"/>
                </a:solidFill>
              </a:rPr>
              <a:t>in Springer</a:t>
            </a:r>
            <a:endParaRPr lang="en-US" sz="3600" dirty="0">
              <a:solidFill>
                <a:schemeClr val="bg1"/>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tx2">
              <a:lumMod val="90000"/>
              <a:lumOff val="10000"/>
            </a:schemeClr>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571500" y="3778250"/>
            <a:ext cx="1928733"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Journals</a:t>
            </a:r>
            <a:endParaRPr lang="en-US" sz="3600" dirty="0">
              <a:solidFill>
                <a:schemeClr val="bg1"/>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6"/>
          <p:cNvSpPr>
            <a:spLocks noGrp="1" noChangeArrowheads="1"/>
          </p:cNvSpPr>
          <p:nvPr>
            <p:ph type="title" idx="4294967295"/>
          </p:nvPr>
        </p:nvSpPr>
        <p:spPr bwMode="gray">
          <a:xfrm>
            <a:off x="539750" y="906126"/>
            <a:ext cx="7861300" cy="290849"/>
          </a:xfrm>
        </p:spPr>
        <p:txBody>
          <a:bodyPr/>
          <a:lstStyle/>
          <a:p>
            <a:r>
              <a:rPr lang="en-GB" dirty="0" smtClean="0"/>
              <a:t>Springer’s role in the journal value chain</a:t>
            </a:r>
          </a:p>
        </p:txBody>
      </p:sp>
      <p:sp>
        <p:nvSpPr>
          <p:cNvPr id="885786" name="Freeform 26"/>
          <p:cNvSpPr>
            <a:spLocks/>
          </p:cNvSpPr>
          <p:nvPr/>
        </p:nvSpPr>
        <p:spPr bwMode="auto">
          <a:xfrm>
            <a:off x="4524106" y="2081435"/>
            <a:ext cx="1425575" cy="1268413"/>
          </a:xfrm>
          <a:custGeom>
            <a:avLst/>
            <a:gdLst/>
            <a:ahLst/>
            <a:cxnLst>
              <a:cxn ang="0">
                <a:pos x="11" y="0"/>
              </a:cxn>
              <a:cxn ang="0">
                <a:pos x="36" y="0"/>
              </a:cxn>
              <a:cxn ang="0">
                <a:pos x="60" y="3"/>
              </a:cxn>
              <a:cxn ang="0">
                <a:pos x="85" y="4"/>
              </a:cxn>
              <a:cxn ang="0">
                <a:pos x="109" y="8"/>
              </a:cxn>
              <a:cxn ang="0">
                <a:pos x="134" y="13"/>
              </a:cxn>
              <a:cxn ang="0">
                <a:pos x="158" y="17"/>
              </a:cxn>
              <a:cxn ang="0">
                <a:pos x="181" y="23"/>
              </a:cxn>
              <a:cxn ang="0">
                <a:pos x="204" y="30"/>
              </a:cxn>
              <a:cxn ang="0">
                <a:pos x="229" y="37"/>
              </a:cxn>
              <a:cxn ang="0">
                <a:pos x="252" y="46"/>
              </a:cxn>
              <a:cxn ang="0">
                <a:pos x="273" y="56"/>
              </a:cxn>
              <a:cxn ang="0">
                <a:pos x="296" y="66"/>
              </a:cxn>
              <a:cxn ang="0">
                <a:pos x="318" y="76"/>
              </a:cxn>
              <a:cxn ang="0">
                <a:pos x="339" y="88"/>
              </a:cxn>
              <a:cxn ang="0">
                <a:pos x="361" y="100"/>
              </a:cxn>
              <a:cxn ang="0">
                <a:pos x="383" y="113"/>
              </a:cxn>
              <a:cxn ang="0">
                <a:pos x="403" y="126"/>
              </a:cxn>
              <a:cxn ang="0">
                <a:pos x="422" y="141"/>
              </a:cxn>
              <a:cxn ang="0">
                <a:pos x="442" y="157"/>
              </a:cxn>
              <a:cxn ang="0">
                <a:pos x="460" y="172"/>
              </a:cxn>
              <a:cxn ang="0">
                <a:pos x="479" y="188"/>
              </a:cxn>
              <a:cxn ang="0">
                <a:pos x="496" y="206"/>
              </a:cxn>
              <a:cxn ang="0">
                <a:pos x="514" y="223"/>
              </a:cxn>
              <a:cxn ang="0">
                <a:pos x="530" y="242"/>
              </a:cxn>
              <a:cxn ang="0">
                <a:pos x="545" y="260"/>
              </a:cxn>
              <a:cxn ang="0">
                <a:pos x="560" y="279"/>
              </a:cxn>
              <a:cxn ang="0">
                <a:pos x="574" y="299"/>
              </a:cxn>
              <a:cxn ang="0">
                <a:pos x="589" y="319"/>
              </a:cxn>
              <a:cxn ang="0">
                <a:pos x="602" y="341"/>
              </a:cxn>
              <a:cxn ang="0">
                <a:pos x="513" y="540"/>
              </a:cxn>
              <a:cxn ang="0">
                <a:pos x="301" y="521"/>
              </a:cxn>
              <a:cxn ang="0">
                <a:pos x="293" y="511"/>
              </a:cxn>
              <a:cxn ang="0">
                <a:pos x="288" y="501"/>
              </a:cxn>
              <a:cxn ang="0">
                <a:pos x="280" y="491"/>
              </a:cxn>
              <a:cxn ang="0">
                <a:pos x="272" y="481"/>
              </a:cxn>
              <a:cxn ang="0">
                <a:pos x="265" y="472"/>
              </a:cxn>
              <a:cxn ang="0">
                <a:pos x="256" y="463"/>
              </a:cxn>
              <a:cxn ang="0">
                <a:pos x="247" y="453"/>
              </a:cxn>
              <a:cxn ang="0">
                <a:pos x="239" y="445"/>
              </a:cxn>
              <a:cxn ang="0">
                <a:pos x="230" y="437"/>
              </a:cxn>
              <a:cxn ang="0">
                <a:pos x="220" y="429"/>
              </a:cxn>
              <a:cxn ang="0">
                <a:pos x="211" y="422"/>
              </a:cxn>
              <a:cxn ang="0">
                <a:pos x="201" y="414"/>
              </a:cxn>
              <a:cxn ang="0">
                <a:pos x="191" y="407"/>
              </a:cxn>
              <a:cxn ang="0">
                <a:pos x="180" y="401"/>
              </a:cxn>
              <a:cxn ang="0">
                <a:pos x="170" y="394"/>
              </a:cxn>
              <a:cxn ang="0">
                <a:pos x="159" y="388"/>
              </a:cxn>
              <a:cxn ang="0">
                <a:pos x="148" y="384"/>
              </a:cxn>
              <a:cxn ang="0">
                <a:pos x="136" y="378"/>
              </a:cxn>
              <a:cxn ang="0">
                <a:pos x="125" y="374"/>
              </a:cxn>
              <a:cxn ang="0">
                <a:pos x="113" y="370"/>
              </a:cxn>
              <a:cxn ang="0">
                <a:pos x="102" y="365"/>
              </a:cxn>
              <a:cxn ang="0">
                <a:pos x="90" y="363"/>
              </a:cxn>
              <a:cxn ang="0">
                <a:pos x="79" y="360"/>
              </a:cxn>
              <a:cxn ang="0">
                <a:pos x="66" y="357"/>
              </a:cxn>
              <a:cxn ang="0">
                <a:pos x="54" y="355"/>
              </a:cxn>
              <a:cxn ang="0">
                <a:pos x="41" y="354"/>
              </a:cxn>
              <a:cxn ang="0">
                <a:pos x="30" y="352"/>
              </a:cxn>
              <a:cxn ang="0">
                <a:pos x="18" y="351"/>
              </a:cxn>
              <a:cxn ang="0">
                <a:pos x="5" y="351"/>
              </a:cxn>
              <a:cxn ang="0">
                <a:pos x="81" y="184"/>
              </a:cxn>
            </a:cxnLst>
            <a:rect l="0" t="0" r="r" b="b"/>
            <a:pathLst>
              <a:path w="607" h="540">
                <a:moveTo>
                  <a:pt x="0" y="0"/>
                </a:moveTo>
                <a:lnTo>
                  <a:pt x="11" y="0"/>
                </a:lnTo>
                <a:lnTo>
                  <a:pt x="24" y="0"/>
                </a:lnTo>
                <a:lnTo>
                  <a:pt x="36" y="0"/>
                </a:lnTo>
                <a:lnTo>
                  <a:pt x="49" y="1"/>
                </a:lnTo>
                <a:lnTo>
                  <a:pt x="60" y="3"/>
                </a:lnTo>
                <a:lnTo>
                  <a:pt x="73" y="3"/>
                </a:lnTo>
                <a:lnTo>
                  <a:pt x="85" y="4"/>
                </a:lnTo>
                <a:lnTo>
                  <a:pt x="97" y="7"/>
                </a:lnTo>
                <a:lnTo>
                  <a:pt x="109" y="8"/>
                </a:lnTo>
                <a:lnTo>
                  <a:pt x="121" y="10"/>
                </a:lnTo>
                <a:lnTo>
                  <a:pt x="134" y="13"/>
                </a:lnTo>
                <a:lnTo>
                  <a:pt x="145" y="14"/>
                </a:lnTo>
                <a:lnTo>
                  <a:pt x="158" y="17"/>
                </a:lnTo>
                <a:lnTo>
                  <a:pt x="170" y="20"/>
                </a:lnTo>
                <a:lnTo>
                  <a:pt x="181" y="23"/>
                </a:lnTo>
                <a:lnTo>
                  <a:pt x="193" y="27"/>
                </a:lnTo>
                <a:lnTo>
                  <a:pt x="204" y="30"/>
                </a:lnTo>
                <a:lnTo>
                  <a:pt x="217" y="34"/>
                </a:lnTo>
                <a:lnTo>
                  <a:pt x="229" y="37"/>
                </a:lnTo>
                <a:lnTo>
                  <a:pt x="240" y="41"/>
                </a:lnTo>
                <a:lnTo>
                  <a:pt x="252" y="46"/>
                </a:lnTo>
                <a:lnTo>
                  <a:pt x="263" y="50"/>
                </a:lnTo>
                <a:lnTo>
                  <a:pt x="273" y="56"/>
                </a:lnTo>
                <a:lnTo>
                  <a:pt x="285" y="60"/>
                </a:lnTo>
                <a:lnTo>
                  <a:pt x="296" y="66"/>
                </a:lnTo>
                <a:lnTo>
                  <a:pt x="308" y="70"/>
                </a:lnTo>
                <a:lnTo>
                  <a:pt x="318" y="76"/>
                </a:lnTo>
                <a:lnTo>
                  <a:pt x="329" y="82"/>
                </a:lnTo>
                <a:lnTo>
                  <a:pt x="339" y="88"/>
                </a:lnTo>
                <a:lnTo>
                  <a:pt x="351" y="93"/>
                </a:lnTo>
                <a:lnTo>
                  <a:pt x="361" y="100"/>
                </a:lnTo>
                <a:lnTo>
                  <a:pt x="371" y="106"/>
                </a:lnTo>
                <a:lnTo>
                  <a:pt x="383" y="113"/>
                </a:lnTo>
                <a:lnTo>
                  <a:pt x="393" y="119"/>
                </a:lnTo>
                <a:lnTo>
                  <a:pt x="403" y="126"/>
                </a:lnTo>
                <a:lnTo>
                  <a:pt x="413" y="134"/>
                </a:lnTo>
                <a:lnTo>
                  <a:pt x="422" y="141"/>
                </a:lnTo>
                <a:lnTo>
                  <a:pt x="432" y="148"/>
                </a:lnTo>
                <a:lnTo>
                  <a:pt x="442" y="157"/>
                </a:lnTo>
                <a:lnTo>
                  <a:pt x="450" y="164"/>
                </a:lnTo>
                <a:lnTo>
                  <a:pt x="460" y="172"/>
                </a:lnTo>
                <a:lnTo>
                  <a:pt x="469" y="180"/>
                </a:lnTo>
                <a:lnTo>
                  <a:pt x="479" y="188"/>
                </a:lnTo>
                <a:lnTo>
                  <a:pt x="488" y="197"/>
                </a:lnTo>
                <a:lnTo>
                  <a:pt x="496" y="206"/>
                </a:lnTo>
                <a:lnTo>
                  <a:pt x="505" y="214"/>
                </a:lnTo>
                <a:lnTo>
                  <a:pt x="514" y="223"/>
                </a:lnTo>
                <a:lnTo>
                  <a:pt x="521" y="232"/>
                </a:lnTo>
                <a:lnTo>
                  <a:pt x="530" y="242"/>
                </a:lnTo>
                <a:lnTo>
                  <a:pt x="538" y="250"/>
                </a:lnTo>
                <a:lnTo>
                  <a:pt x="545" y="260"/>
                </a:lnTo>
                <a:lnTo>
                  <a:pt x="553" y="270"/>
                </a:lnTo>
                <a:lnTo>
                  <a:pt x="560" y="279"/>
                </a:lnTo>
                <a:lnTo>
                  <a:pt x="568" y="289"/>
                </a:lnTo>
                <a:lnTo>
                  <a:pt x="574" y="299"/>
                </a:lnTo>
                <a:lnTo>
                  <a:pt x="581" y="309"/>
                </a:lnTo>
                <a:lnTo>
                  <a:pt x="589" y="319"/>
                </a:lnTo>
                <a:lnTo>
                  <a:pt x="596" y="329"/>
                </a:lnTo>
                <a:lnTo>
                  <a:pt x="602" y="341"/>
                </a:lnTo>
                <a:lnTo>
                  <a:pt x="607" y="351"/>
                </a:lnTo>
                <a:lnTo>
                  <a:pt x="513" y="540"/>
                </a:lnTo>
                <a:lnTo>
                  <a:pt x="303" y="527"/>
                </a:lnTo>
                <a:lnTo>
                  <a:pt x="301" y="521"/>
                </a:lnTo>
                <a:lnTo>
                  <a:pt x="298" y="517"/>
                </a:lnTo>
                <a:lnTo>
                  <a:pt x="293" y="511"/>
                </a:lnTo>
                <a:lnTo>
                  <a:pt x="290" y="507"/>
                </a:lnTo>
                <a:lnTo>
                  <a:pt x="288" y="501"/>
                </a:lnTo>
                <a:lnTo>
                  <a:pt x="283" y="496"/>
                </a:lnTo>
                <a:lnTo>
                  <a:pt x="280" y="491"/>
                </a:lnTo>
                <a:lnTo>
                  <a:pt x="276" y="486"/>
                </a:lnTo>
                <a:lnTo>
                  <a:pt x="272" y="481"/>
                </a:lnTo>
                <a:lnTo>
                  <a:pt x="269" y="476"/>
                </a:lnTo>
                <a:lnTo>
                  <a:pt x="265" y="472"/>
                </a:lnTo>
                <a:lnTo>
                  <a:pt x="260" y="468"/>
                </a:lnTo>
                <a:lnTo>
                  <a:pt x="256" y="463"/>
                </a:lnTo>
                <a:lnTo>
                  <a:pt x="252" y="458"/>
                </a:lnTo>
                <a:lnTo>
                  <a:pt x="247" y="453"/>
                </a:lnTo>
                <a:lnTo>
                  <a:pt x="243" y="449"/>
                </a:lnTo>
                <a:lnTo>
                  <a:pt x="239" y="445"/>
                </a:lnTo>
                <a:lnTo>
                  <a:pt x="234" y="442"/>
                </a:lnTo>
                <a:lnTo>
                  <a:pt x="230" y="437"/>
                </a:lnTo>
                <a:lnTo>
                  <a:pt x="226" y="433"/>
                </a:lnTo>
                <a:lnTo>
                  <a:pt x="220" y="429"/>
                </a:lnTo>
                <a:lnTo>
                  <a:pt x="216" y="426"/>
                </a:lnTo>
                <a:lnTo>
                  <a:pt x="211" y="422"/>
                </a:lnTo>
                <a:lnTo>
                  <a:pt x="206" y="417"/>
                </a:lnTo>
                <a:lnTo>
                  <a:pt x="201" y="414"/>
                </a:lnTo>
                <a:lnTo>
                  <a:pt x="195" y="411"/>
                </a:lnTo>
                <a:lnTo>
                  <a:pt x="191" y="407"/>
                </a:lnTo>
                <a:lnTo>
                  <a:pt x="185" y="404"/>
                </a:lnTo>
                <a:lnTo>
                  <a:pt x="180" y="401"/>
                </a:lnTo>
                <a:lnTo>
                  <a:pt x="175" y="399"/>
                </a:lnTo>
                <a:lnTo>
                  <a:pt x="170" y="394"/>
                </a:lnTo>
                <a:lnTo>
                  <a:pt x="164" y="391"/>
                </a:lnTo>
                <a:lnTo>
                  <a:pt x="159" y="388"/>
                </a:lnTo>
                <a:lnTo>
                  <a:pt x="154" y="386"/>
                </a:lnTo>
                <a:lnTo>
                  <a:pt x="148" y="384"/>
                </a:lnTo>
                <a:lnTo>
                  <a:pt x="142" y="381"/>
                </a:lnTo>
                <a:lnTo>
                  <a:pt x="136" y="378"/>
                </a:lnTo>
                <a:lnTo>
                  <a:pt x="131" y="377"/>
                </a:lnTo>
                <a:lnTo>
                  <a:pt x="125" y="374"/>
                </a:lnTo>
                <a:lnTo>
                  <a:pt x="119" y="371"/>
                </a:lnTo>
                <a:lnTo>
                  <a:pt x="113" y="370"/>
                </a:lnTo>
                <a:lnTo>
                  <a:pt x="108" y="368"/>
                </a:lnTo>
                <a:lnTo>
                  <a:pt x="102" y="365"/>
                </a:lnTo>
                <a:lnTo>
                  <a:pt x="96" y="364"/>
                </a:lnTo>
                <a:lnTo>
                  <a:pt x="90" y="363"/>
                </a:lnTo>
                <a:lnTo>
                  <a:pt x="85" y="361"/>
                </a:lnTo>
                <a:lnTo>
                  <a:pt x="79" y="360"/>
                </a:lnTo>
                <a:lnTo>
                  <a:pt x="72" y="358"/>
                </a:lnTo>
                <a:lnTo>
                  <a:pt x="66" y="357"/>
                </a:lnTo>
                <a:lnTo>
                  <a:pt x="60" y="355"/>
                </a:lnTo>
                <a:lnTo>
                  <a:pt x="54" y="355"/>
                </a:lnTo>
                <a:lnTo>
                  <a:pt x="49" y="354"/>
                </a:lnTo>
                <a:lnTo>
                  <a:pt x="41" y="354"/>
                </a:lnTo>
                <a:lnTo>
                  <a:pt x="36" y="352"/>
                </a:lnTo>
                <a:lnTo>
                  <a:pt x="30" y="352"/>
                </a:lnTo>
                <a:lnTo>
                  <a:pt x="24" y="351"/>
                </a:lnTo>
                <a:lnTo>
                  <a:pt x="18" y="351"/>
                </a:lnTo>
                <a:lnTo>
                  <a:pt x="11" y="351"/>
                </a:lnTo>
                <a:lnTo>
                  <a:pt x="5" y="351"/>
                </a:lnTo>
                <a:lnTo>
                  <a:pt x="0" y="351"/>
                </a:lnTo>
                <a:lnTo>
                  <a:pt x="81" y="184"/>
                </a:lnTo>
                <a:lnTo>
                  <a:pt x="0" y="0"/>
                </a:lnTo>
                <a:close/>
              </a:path>
            </a:pathLst>
          </a:custGeom>
          <a:solidFill>
            <a:schemeClr val="tx2"/>
          </a:solidFill>
          <a:ln w="19050" cap="flat" cmpd="sng">
            <a:solidFill>
              <a:schemeClr val="tx2"/>
            </a:solidFill>
            <a:prstDash val="solid"/>
            <a:round/>
            <a:headEnd/>
            <a:tailEnd/>
          </a:ln>
        </p:spPr>
        <p:txBody>
          <a:bodyPr/>
          <a:lstStyle/>
          <a:p>
            <a:endParaRPr lang="en-US"/>
          </a:p>
        </p:txBody>
      </p:sp>
      <p:sp>
        <p:nvSpPr>
          <p:cNvPr id="885787" name="Freeform 27"/>
          <p:cNvSpPr>
            <a:spLocks/>
          </p:cNvSpPr>
          <p:nvPr/>
        </p:nvSpPr>
        <p:spPr bwMode="auto">
          <a:xfrm>
            <a:off x="5236893" y="2906935"/>
            <a:ext cx="935038" cy="1730375"/>
          </a:xfrm>
          <a:custGeom>
            <a:avLst/>
            <a:gdLst/>
            <a:ahLst/>
            <a:cxnLst>
              <a:cxn ang="0">
                <a:pos x="312" y="10"/>
              </a:cxn>
              <a:cxn ang="0">
                <a:pos x="323" y="32"/>
              </a:cxn>
              <a:cxn ang="0">
                <a:pos x="333" y="55"/>
              </a:cxn>
              <a:cxn ang="0">
                <a:pos x="343" y="76"/>
              </a:cxn>
              <a:cxn ang="0">
                <a:pos x="352" y="99"/>
              </a:cxn>
              <a:cxn ang="0">
                <a:pos x="361" y="122"/>
              </a:cxn>
              <a:cxn ang="0">
                <a:pos x="368" y="145"/>
              </a:cxn>
              <a:cxn ang="0">
                <a:pos x="375" y="170"/>
              </a:cxn>
              <a:cxn ang="0">
                <a:pos x="381" y="193"/>
              </a:cxn>
              <a:cxn ang="0">
                <a:pos x="386" y="217"/>
              </a:cxn>
              <a:cxn ang="0">
                <a:pos x="391" y="242"/>
              </a:cxn>
              <a:cxn ang="0">
                <a:pos x="394" y="266"/>
              </a:cxn>
              <a:cxn ang="0">
                <a:pos x="397" y="291"/>
              </a:cxn>
              <a:cxn ang="0">
                <a:pos x="398" y="315"/>
              </a:cxn>
              <a:cxn ang="0">
                <a:pos x="399" y="340"/>
              </a:cxn>
              <a:cxn ang="0">
                <a:pos x="399" y="364"/>
              </a:cxn>
              <a:cxn ang="0">
                <a:pos x="398" y="389"/>
              </a:cxn>
              <a:cxn ang="0">
                <a:pos x="397" y="413"/>
              </a:cxn>
              <a:cxn ang="0">
                <a:pos x="394" y="438"/>
              </a:cxn>
              <a:cxn ang="0">
                <a:pos x="391" y="462"/>
              </a:cxn>
              <a:cxn ang="0">
                <a:pos x="386" y="485"/>
              </a:cxn>
              <a:cxn ang="0">
                <a:pos x="381" y="510"/>
              </a:cxn>
              <a:cxn ang="0">
                <a:pos x="375" y="534"/>
              </a:cxn>
              <a:cxn ang="0">
                <a:pos x="368" y="557"/>
              </a:cxn>
              <a:cxn ang="0">
                <a:pos x="361" y="580"/>
              </a:cxn>
              <a:cxn ang="0">
                <a:pos x="352" y="603"/>
              </a:cxn>
              <a:cxn ang="0">
                <a:pos x="343" y="626"/>
              </a:cxn>
              <a:cxn ang="0">
                <a:pos x="333" y="649"/>
              </a:cxn>
              <a:cxn ang="0">
                <a:pos x="323" y="671"/>
              </a:cxn>
              <a:cxn ang="0">
                <a:pos x="312" y="693"/>
              </a:cxn>
              <a:cxn ang="0">
                <a:pos x="106" y="737"/>
              </a:cxn>
              <a:cxn ang="0">
                <a:pos x="3" y="523"/>
              </a:cxn>
              <a:cxn ang="0">
                <a:pos x="9" y="511"/>
              </a:cxn>
              <a:cxn ang="0">
                <a:pos x="15" y="501"/>
              </a:cxn>
              <a:cxn ang="0">
                <a:pos x="19" y="490"/>
              </a:cxn>
              <a:cxn ang="0">
                <a:pos x="25" y="478"/>
              </a:cxn>
              <a:cxn ang="0">
                <a:pos x="28" y="467"/>
              </a:cxn>
              <a:cxn ang="0">
                <a:pos x="32" y="455"/>
              </a:cxn>
              <a:cxn ang="0">
                <a:pos x="35" y="444"/>
              </a:cxn>
              <a:cxn ang="0">
                <a:pos x="38" y="431"/>
              </a:cxn>
              <a:cxn ang="0">
                <a:pos x="41" y="419"/>
              </a:cxn>
              <a:cxn ang="0">
                <a:pos x="44" y="406"/>
              </a:cxn>
              <a:cxn ang="0">
                <a:pos x="45" y="395"/>
              </a:cxn>
              <a:cxn ang="0">
                <a:pos x="47" y="383"/>
              </a:cxn>
              <a:cxn ang="0">
                <a:pos x="47" y="370"/>
              </a:cxn>
              <a:cxn ang="0">
                <a:pos x="48" y="359"/>
              </a:cxn>
              <a:cxn ang="0">
                <a:pos x="48" y="346"/>
              </a:cxn>
              <a:cxn ang="0">
                <a:pos x="47" y="333"/>
              </a:cxn>
              <a:cxn ang="0">
                <a:pos x="47" y="321"/>
              </a:cxn>
              <a:cxn ang="0">
                <a:pos x="45" y="308"/>
              </a:cxn>
              <a:cxn ang="0">
                <a:pos x="44" y="297"/>
              </a:cxn>
              <a:cxn ang="0">
                <a:pos x="41" y="285"/>
              </a:cxn>
              <a:cxn ang="0">
                <a:pos x="38" y="272"/>
              </a:cxn>
              <a:cxn ang="0">
                <a:pos x="35" y="261"/>
              </a:cxn>
              <a:cxn ang="0">
                <a:pos x="32" y="249"/>
              </a:cxn>
              <a:cxn ang="0">
                <a:pos x="28" y="238"/>
              </a:cxn>
              <a:cxn ang="0">
                <a:pos x="25" y="226"/>
              </a:cxn>
              <a:cxn ang="0">
                <a:pos x="19" y="215"/>
              </a:cxn>
              <a:cxn ang="0">
                <a:pos x="15" y="203"/>
              </a:cxn>
              <a:cxn ang="0">
                <a:pos x="9" y="192"/>
              </a:cxn>
              <a:cxn ang="0">
                <a:pos x="3" y="181"/>
              </a:cxn>
              <a:cxn ang="0">
                <a:pos x="210" y="185"/>
              </a:cxn>
            </a:cxnLst>
            <a:rect l="0" t="0" r="r" b="b"/>
            <a:pathLst>
              <a:path w="399" h="737">
                <a:moveTo>
                  <a:pt x="304" y="0"/>
                </a:moveTo>
                <a:lnTo>
                  <a:pt x="312" y="10"/>
                </a:lnTo>
                <a:lnTo>
                  <a:pt x="317" y="22"/>
                </a:lnTo>
                <a:lnTo>
                  <a:pt x="323" y="32"/>
                </a:lnTo>
                <a:lnTo>
                  <a:pt x="327" y="43"/>
                </a:lnTo>
                <a:lnTo>
                  <a:pt x="333" y="55"/>
                </a:lnTo>
                <a:lnTo>
                  <a:pt x="339" y="66"/>
                </a:lnTo>
                <a:lnTo>
                  <a:pt x="343" y="76"/>
                </a:lnTo>
                <a:lnTo>
                  <a:pt x="348" y="88"/>
                </a:lnTo>
                <a:lnTo>
                  <a:pt x="352" y="99"/>
                </a:lnTo>
                <a:lnTo>
                  <a:pt x="356" y="111"/>
                </a:lnTo>
                <a:lnTo>
                  <a:pt x="361" y="122"/>
                </a:lnTo>
                <a:lnTo>
                  <a:pt x="365" y="134"/>
                </a:lnTo>
                <a:lnTo>
                  <a:pt x="368" y="145"/>
                </a:lnTo>
                <a:lnTo>
                  <a:pt x="372" y="158"/>
                </a:lnTo>
                <a:lnTo>
                  <a:pt x="375" y="170"/>
                </a:lnTo>
                <a:lnTo>
                  <a:pt x="378" y="181"/>
                </a:lnTo>
                <a:lnTo>
                  <a:pt x="381" y="193"/>
                </a:lnTo>
                <a:lnTo>
                  <a:pt x="384" y="206"/>
                </a:lnTo>
                <a:lnTo>
                  <a:pt x="386" y="217"/>
                </a:lnTo>
                <a:lnTo>
                  <a:pt x="388" y="229"/>
                </a:lnTo>
                <a:lnTo>
                  <a:pt x="391" y="242"/>
                </a:lnTo>
                <a:lnTo>
                  <a:pt x="392" y="253"/>
                </a:lnTo>
                <a:lnTo>
                  <a:pt x="394" y="266"/>
                </a:lnTo>
                <a:lnTo>
                  <a:pt x="395" y="278"/>
                </a:lnTo>
                <a:lnTo>
                  <a:pt x="397" y="291"/>
                </a:lnTo>
                <a:lnTo>
                  <a:pt x="398" y="302"/>
                </a:lnTo>
                <a:lnTo>
                  <a:pt x="398" y="315"/>
                </a:lnTo>
                <a:lnTo>
                  <a:pt x="398" y="327"/>
                </a:lnTo>
                <a:lnTo>
                  <a:pt x="399" y="340"/>
                </a:lnTo>
                <a:lnTo>
                  <a:pt x="399" y="351"/>
                </a:lnTo>
                <a:lnTo>
                  <a:pt x="399" y="364"/>
                </a:lnTo>
                <a:lnTo>
                  <a:pt x="398" y="376"/>
                </a:lnTo>
                <a:lnTo>
                  <a:pt x="398" y="389"/>
                </a:lnTo>
                <a:lnTo>
                  <a:pt x="398" y="400"/>
                </a:lnTo>
                <a:lnTo>
                  <a:pt x="397" y="413"/>
                </a:lnTo>
                <a:lnTo>
                  <a:pt x="395" y="425"/>
                </a:lnTo>
                <a:lnTo>
                  <a:pt x="394" y="438"/>
                </a:lnTo>
                <a:lnTo>
                  <a:pt x="392" y="449"/>
                </a:lnTo>
                <a:lnTo>
                  <a:pt x="391" y="462"/>
                </a:lnTo>
                <a:lnTo>
                  <a:pt x="388" y="474"/>
                </a:lnTo>
                <a:lnTo>
                  <a:pt x="386" y="485"/>
                </a:lnTo>
                <a:lnTo>
                  <a:pt x="384" y="498"/>
                </a:lnTo>
                <a:lnTo>
                  <a:pt x="381" y="510"/>
                </a:lnTo>
                <a:lnTo>
                  <a:pt x="378" y="521"/>
                </a:lnTo>
                <a:lnTo>
                  <a:pt x="375" y="534"/>
                </a:lnTo>
                <a:lnTo>
                  <a:pt x="372" y="546"/>
                </a:lnTo>
                <a:lnTo>
                  <a:pt x="368" y="557"/>
                </a:lnTo>
                <a:lnTo>
                  <a:pt x="365" y="569"/>
                </a:lnTo>
                <a:lnTo>
                  <a:pt x="361" y="580"/>
                </a:lnTo>
                <a:lnTo>
                  <a:pt x="356" y="592"/>
                </a:lnTo>
                <a:lnTo>
                  <a:pt x="352" y="603"/>
                </a:lnTo>
                <a:lnTo>
                  <a:pt x="348" y="615"/>
                </a:lnTo>
                <a:lnTo>
                  <a:pt x="343" y="626"/>
                </a:lnTo>
                <a:lnTo>
                  <a:pt x="339" y="638"/>
                </a:lnTo>
                <a:lnTo>
                  <a:pt x="333" y="649"/>
                </a:lnTo>
                <a:lnTo>
                  <a:pt x="327" y="659"/>
                </a:lnTo>
                <a:lnTo>
                  <a:pt x="323" y="671"/>
                </a:lnTo>
                <a:lnTo>
                  <a:pt x="317" y="683"/>
                </a:lnTo>
                <a:lnTo>
                  <a:pt x="312" y="693"/>
                </a:lnTo>
                <a:lnTo>
                  <a:pt x="304" y="704"/>
                </a:lnTo>
                <a:lnTo>
                  <a:pt x="106" y="737"/>
                </a:lnTo>
                <a:lnTo>
                  <a:pt x="0" y="528"/>
                </a:lnTo>
                <a:lnTo>
                  <a:pt x="3" y="523"/>
                </a:lnTo>
                <a:lnTo>
                  <a:pt x="6" y="517"/>
                </a:lnTo>
                <a:lnTo>
                  <a:pt x="9" y="511"/>
                </a:lnTo>
                <a:lnTo>
                  <a:pt x="12" y="505"/>
                </a:lnTo>
                <a:lnTo>
                  <a:pt x="15" y="501"/>
                </a:lnTo>
                <a:lnTo>
                  <a:pt x="18" y="495"/>
                </a:lnTo>
                <a:lnTo>
                  <a:pt x="19" y="490"/>
                </a:lnTo>
                <a:lnTo>
                  <a:pt x="22" y="484"/>
                </a:lnTo>
                <a:lnTo>
                  <a:pt x="25" y="478"/>
                </a:lnTo>
                <a:lnTo>
                  <a:pt x="26" y="472"/>
                </a:lnTo>
                <a:lnTo>
                  <a:pt x="28" y="467"/>
                </a:lnTo>
                <a:lnTo>
                  <a:pt x="31" y="461"/>
                </a:lnTo>
                <a:lnTo>
                  <a:pt x="32" y="455"/>
                </a:lnTo>
                <a:lnTo>
                  <a:pt x="34" y="449"/>
                </a:lnTo>
                <a:lnTo>
                  <a:pt x="35" y="444"/>
                </a:lnTo>
                <a:lnTo>
                  <a:pt x="38" y="436"/>
                </a:lnTo>
                <a:lnTo>
                  <a:pt x="38" y="431"/>
                </a:lnTo>
                <a:lnTo>
                  <a:pt x="39" y="425"/>
                </a:lnTo>
                <a:lnTo>
                  <a:pt x="41" y="419"/>
                </a:lnTo>
                <a:lnTo>
                  <a:pt x="42" y="413"/>
                </a:lnTo>
                <a:lnTo>
                  <a:pt x="44" y="406"/>
                </a:lnTo>
                <a:lnTo>
                  <a:pt x="44" y="400"/>
                </a:lnTo>
                <a:lnTo>
                  <a:pt x="45" y="395"/>
                </a:lnTo>
                <a:lnTo>
                  <a:pt x="45" y="389"/>
                </a:lnTo>
                <a:lnTo>
                  <a:pt x="47" y="383"/>
                </a:lnTo>
                <a:lnTo>
                  <a:pt x="47" y="376"/>
                </a:lnTo>
                <a:lnTo>
                  <a:pt x="47" y="370"/>
                </a:lnTo>
                <a:lnTo>
                  <a:pt x="48" y="364"/>
                </a:lnTo>
                <a:lnTo>
                  <a:pt x="48" y="359"/>
                </a:lnTo>
                <a:lnTo>
                  <a:pt x="48" y="351"/>
                </a:lnTo>
                <a:lnTo>
                  <a:pt x="48" y="346"/>
                </a:lnTo>
                <a:lnTo>
                  <a:pt x="48" y="340"/>
                </a:lnTo>
                <a:lnTo>
                  <a:pt x="47" y="333"/>
                </a:lnTo>
                <a:lnTo>
                  <a:pt x="47" y="327"/>
                </a:lnTo>
                <a:lnTo>
                  <a:pt x="47" y="321"/>
                </a:lnTo>
                <a:lnTo>
                  <a:pt x="45" y="315"/>
                </a:lnTo>
                <a:lnTo>
                  <a:pt x="45" y="308"/>
                </a:lnTo>
                <a:lnTo>
                  <a:pt x="44" y="302"/>
                </a:lnTo>
                <a:lnTo>
                  <a:pt x="44" y="297"/>
                </a:lnTo>
                <a:lnTo>
                  <a:pt x="42" y="291"/>
                </a:lnTo>
                <a:lnTo>
                  <a:pt x="41" y="285"/>
                </a:lnTo>
                <a:lnTo>
                  <a:pt x="39" y="278"/>
                </a:lnTo>
                <a:lnTo>
                  <a:pt x="38" y="272"/>
                </a:lnTo>
                <a:lnTo>
                  <a:pt x="38" y="266"/>
                </a:lnTo>
                <a:lnTo>
                  <a:pt x="35" y="261"/>
                </a:lnTo>
                <a:lnTo>
                  <a:pt x="34" y="255"/>
                </a:lnTo>
                <a:lnTo>
                  <a:pt x="32" y="249"/>
                </a:lnTo>
                <a:lnTo>
                  <a:pt x="31" y="243"/>
                </a:lnTo>
                <a:lnTo>
                  <a:pt x="28" y="238"/>
                </a:lnTo>
                <a:lnTo>
                  <a:pt x="26" y="232"/>
                </a:lnTo>
                <a:lnTo>
                  <a:pt x="25" y="226"/>
                </a:lnTo>
                <a:lnTo>
                  <a:pt x="22" y="220"/>
                </a:lnTo>
                <a:lnTo>
                  <a:pt x="19" y="215"/>
                </a:lnTo>
                <a:lnTo>
                  <a:pt x="18" y="209"/>
                </a:lnTo>
                <a:lnTo>
                  <a:pt x="15" y="203"/>
                </a:lnTo>
                <a:lnTo>
                  <a:pt x="12" y="197"/>
                </a:lnTo>
                <a:lnTo>
                  <a:pt x="9" y="192"/>
                </a:lnTo>
                <a:lnTo>
                  <a:pt x="6" y="186"/>
                </a:lnTo>
                <a:lnTo>
                  <a:pt x="3" y="181"/>
                </a:lnTo>
                <a:lnTo>
                  <a:pt x="0" y="176"/>
                </a:lnTo>
                <a:lnTo>
                  <a:pt x="210" y="185"/>
                </a:lnTo>
                <a:lnTo>
                  <a:pt x="304" y="0"/>
                </a:lnTo>
                <a:close/>
              </a:path>
            </a:pathLst>
          </a:custGeom>
          <a:solidFill>
            <a:schemeClr val="accent1"/>
          </a:solidFill>
          <a:ln w="19050" cap="flat" cmpd="sng">
            <a:solidFill>
              <a:schemeClr val="accent1"/>
            </a:solidFill>
            <a:prstDash val="solid"/>
            <a:round/>
            <a:headEnd/>
            <a:tailEnd/>
          </a:ln>
        </p:spPr>
        <p:txBody>
          <a:bodyPr/>
          <a:lstStyle/>
          <a:p>
            <a:endParaRPr lang="en-US"/>
          </a:p>
        </p:txBody>
      </p:sp>
      <p:sp>
        <p:nvSpPr>
          <p:cNvPr id="885788" name="Freeform 28"/>
          <p:cNvSpPr>
            <a:spLocks/>
          </p:cNvSpPr>
          <p:nvPr/>
        </p:nvSpPr>
        <p:spPr bwMode="auto">
          <a:xfrm>
            <a:off x="4319318" y="4145185"/>
            <a:ext cx="1630363" cy="1238250"/>
          </a:xfrm>
          <a:custGeom>
            <a:avLst/>
            <a:gdLst/>
            <a:ahLst/>
            <a:cxnLst>
              <a:cxn ang="0">
                <a:pos x="689" y="186"/>
              </a:cxn>
              <a:cxn ang="0">
                <a:pos x="676" y="206"/>
              </a:cxn>
              <a:cxn ang="0">
                <a:pos x="661" y="227"/>
              </a:cxn>
              <a:cxn ang="0">
                <a:pos x="647" y="247"/>
              </a:cxn>
              <a:cxn ang="0">
                <a:pos x="632" y="267"/>
              </a:cxn>
              <a:cxn ang="0">
                <a:pos x="617" y="286"/>
              </a:cxn>
              <a:cxn ang="0">
                <a:pos x="601" y="303"/>
              </a:cxn>
              <a:cxn ang="0">
                <a:pos x="583" y="322"/>
              </a:cxn>
              <a:cxn ang="0">
                <a:pos x="566" y="339"/>
              </a:cxn>
              <a:cxn ang="0">
                <a:pos x="547" y="355"/>
              </a:cxn>
              <a:cxn ang="0">
                <a:pos x="529" y="371"/>
              </a:cxn>
              <a:cxn ang="0">
                <a:pos x="509" y="385"/>
              </a:cxn>
              <a:cxn ang="0">
                <a:pos x="490" y="399"/>
              </a:cxn>
              <a:cxn ang="0">
                <a:pos x="470" y="414"/>
              </a:cxn>
              <a:cxn ang="0">
                <a:pos x="448" y="427"/>
              </a:cxn>
              <a:cxn ang="0">
                <a:pos x="426" y="440"/>
              </a:cxn>
              <a:cxn ang="0">
                <a:pos x="405" y="451"/>
              </a:cxn>
              <a:cxn ang="0">
                <a:pos x="383" y="461"/>
              </a:cxn>
              <a:cxn ang="0">
                <a:pos x="360" y="471"/>
              </a:cxn>
              <a:cxn ang="0">
                <a:pos x="339" y="480"/>
              </a:cxn>
              <a:cxn ang="0">
                <a:pos x="316" y="489"/>
              </a:cxn>
              <a:cxn ang="0">
                <a:pos x="291" y="496"/>
              </a:cxn>
              <a:cxn ang="0">
                <a:pos x="268" y="503"/>
              </a:cxn>
              <a:cxn ang="0">
                <a:pos x="245" y="509"/>
              </a:cxn>
              <a:cxn ang="0">
                <a:pos x="221" y="514"/>
              </a:cxn>
              <a:cxn ang="0">
                <a:pos x="196" y="519"/>
              </a:cxn>
              <a:cxn ang="0">
                <a:pos x="172" y="522"/>
              </a:cxn>
              <a:cxn ang="0">
                <a:pos x="147" y="525"/>
              </a:cxn>
              <a:cxn ang="0">
                <a:pos x="123" y="526"/>
              </a:cxn>
              <a:cxn ang="0">
                <a:pos x="98" y="527"/>
              </a:cxn>
              <a:cxn ang="0">
                <a:pos x="0" y="361"/>
              </a:cxn>
              <a:cxn ang="0">
                <a:pos x="92" y="176"/>
              </a:cxn>
              <a:cxn ang="0">
                <a:pos x="105" y="175"/>
              </a:cxn>
              <a:cxn ang="0">
                <a:pos x="117" y="175"/>
              </a:cxn>
              <a:cxn ang="0">
                <a:pos x="128" y="173"/>
              </a:cxn>
              <a:cxn ang="0">
                <a:pos x="141" y="172"/>
              </a:cxn>
              <a:cxn ang="0">
                <a:pos x="153" y="169"/>
              </a:cxn>
              <a:cxn ang="0">
                <a:pos x="166" y="166"/>
              </a:cxn>
              <a:cxn ang="0">
                <a:pos x="177" y="163"/>
              </a:cxn>
              <a:cxn ang="0">
                <a:pos x="189" y="160"/>
              </a:cxn>
              <a:cxn ang="0">
                <a:pos x="200" y="156"/>
              </a:cxn>
              <a:cxn ang="0">
                <a:pos x="212" y="153"/>
              </a:cxn>
              <a:cxn ang="0">
                <a:pos x="223" y="147"/>
              </a:cxn>
              <a:cxn ang="0">
                <a:pos x="235" y="143"/>
              </a:cxn>
              <a:cxn ang="0">
                <a:pos x="246" y="137"/>
              </a:cxn>
              <a:cxn ang="0">
                <a:pos x="257" y="131"/>
              </a:cxn>
              <a:cxn ang="0">
                <a:pos x="267" y="126"/>
              </a:cxn>
              <a:cxn ang="0">
                <a:pos x="278" y="119"/>
              </a:cxn>
              <a:cxn ang="0">
                <a:pos x="288" y="113"/>
              </a:cxn>
              <a:cxn ang="0">
                <a:pos x="298" y="106"/>
              </a:cxn>
              <a:cxn ang="0">
                <a:pos x="307" y="97"/>
              </a:cxn>
              <a:cxn ang="0">
                <a:pos x="317" y="90"/>
              </a:cxn>
              <a:cxn ang="0">
                <a:pos x="326" y="81"/>
              </a:cxn>
              <a:cxn ang="0">
                <a:pos x="334" y="72"/>
              </a:cxn>
              <a:cxn ang="0">
                <a:pos x="343" y="64"/>
              </a:cxn>
              <a:cxn ang="0">
                <a:pos x="352" y="55"/>
              </a:cxn>
              <a:cxn ang="0">
                <a:pos x="359" y="45"/>
              </a:cxn>
              <a:cxn ang="0">
                <a:pos x="367" y="35"/>
              </a:cxn>
              <a:cxn ang="0">
                <a:pos x="375" y="25"/>
              </a:cxn>
              <a:cxn ang="0">
                <a:pos x="380" y="15"/>
              </a:cxn>
              <a:cxn ang="0">
                <a:pos x="388" y="5"/>
              </a:cxn>
              <a:cxn ang="0">
                <a:pos x="488" y="181"/>
              </a:cxn>
            </a:cxnLst>
            <a:rect l="0" t="0" r="r" b="b"/>
            <a:pathLst>
              <a:path w="694" h="527">
                <a:moveTo>
                  <a:pt x="694" y="176"/>
                </a:moveTo>
                <a:lnTo>
                  <a:pt x="689" y="186"/>
                </a:lnTo>
                <a:lnTo>
                  <a:pt x="683" y="196"/>
                </a:lnTo>
                <a:lnTo>
                  <a:pt x="676" y="206"/>
                </a:lnTo>
                <a:lnTo>
                  <a:pt x="668" y="216"/>
                </a:lnTo>
                <a:lnTo>
                  <a:pt x="661" y="227"/>
                </a:lnTo>
                <a:lnTo>
                  <a:pt x="655" y="237"/>
                </a:lnTo>
                <a:lnTo>
                  <a:pt x="647" y="247"/>
                </a:lnTo>
                <a:lnTo>
                  <a:pt x="640" y="257"/>
                </a:lnTo>
                <a:lnTo>
                  <a:pt x="632" y="267"/>
                </a:lnTo>
                <a:lnTo>
                  <a:pt x="625" y="275"/>
                </a:lnTo>
                <a:lnTo>
                  <a:pt x="617" y="286"/>
                </a:lnTo>
                <a:lnTo>
                  <a:pt x="608" y="294"/>
                </a:lnTo>
                <a:lnTo>
                  <a:pt x="601" y="303"/>
                </a:lnTo>
                <a:lnTo>
                  <a:pt x="592" y="313"/>
                </a:lnTo>
                <a:lnTo>
                  <a:pt x="583" y="322"/>
                </a:lnTo>
                <a:lnTo>
                  <a:pt x="575" y="330"/>
                </a:lnTo>
                <a:lnTo>
                  <a:pt x="566" y="339"/>
                </a:lnTo>
                <a:lnTo>
                  <a:pt x="556" y="346"/>
                </a:lnTo>
                <a:lnTo>
                  <a:pt x="547" y="355"/>
                </a:lnTo>
                <a:lnTo>
                  <a:pt x="537" y="362"/>
                </a:lnTo>
                <a:lnTo>
                  <a:pt x="529" y="371"/>
                </a:lnTo>
                <a:lnTo>
                  <a:pt x="519" y="378"/>
                </a:lnTo>
                <a:lnTo>
                  <a:pt x="509" y="385"/>
                </a:lnTo>
                <a:lnTo>
                  <a:pt x="500" y="392"/>
                </a:lnTo>
                <a:lnTo>
                  <a:pt x="490" y="399"/>
                </a:lnTo>
                <a:lnTo>
                  <a:pt x="480" y="407"/>
                </a:lnTo>
                <a:lnTo>
                  <a:pt x="470" y="414"/>
                </a:lnTo>
                <a:lnTo>
                  <a:pt x="458" y="421"/>
                </a:lnTo>
                <a:lnTo>
                  <a:pt x="448" y="427"/>
                </a:lnTo>
                <a:lnTo>
                  <a:pt x="438" y="432"/>
                </a:lnTo>
                <a:lnTo>
                  <a:pt x="426" y="440"/>
                </a:lnTo>
                <a:lnTo>
                  <a:pt x="416" y="445"/>
                </a:lnTo>
                <a:lnTo>
                  <a:pt x="405" y="451"/>
                </a:lnTo>
                <a:lnTo>
                  <a:pt x="395" y="455"/>
                </a:lnTo>
                <a:lnTo>
                  <a:pt x="383" y="461"/>
                </a:lnTo>
                <a:lnTo>
                  <a:pt x="372" y="467"/>
                </a:lnTo>
                <a:lnTo>
                  <a:pt x="360" y="471"/>
                </a:lnTo>
                <a:lnTo>
                  <a:pt x="350" y="476"/>
                </a:lnTo>
                <a:lnTo>
                  <a:pt x="339" y="480"/>
                </a:lnTo>
                <a:lnTo>
                  <a:pt x="327" y="484"/>
                </a:lnTo>
                <a:lnTo>
                  <a:pt x="316" y="489"/>
                </a:lnTo>
                <a:lnTo>
                  <a:pt x="304" y="493"/>
                </a:lnTo>
                <a:lnTo>
                  <a:pt x="291" y="496"/>
                </a:lnTo>
                <a:lnTo>
                  <a:pt x="280" y="500"/>
                </a:lnTo>
                <a:lnTo>
                  <a:pt x="268" y="503"/>
                </a:lnTo>
                <a:lnTo>
                  <a:pt x="257" y="506"/>
                </a:lnTo>
                <a:lnTo>
                  <a:pt x="245" y="509"/>
                </a:lnTo>
                <a:lnTo>
                  <a:pt x="232" y="512"/>
                </a:lnTo>
                <a:lnTo>
                  <a:pt x="221" y="514"/>
                </a:lnTo>
                <a:lnTo>
                  <a:pt x="208" y="516"/>
                </a:lnTo>
                <a:lnTo>
                  <a:pt x="196" y="519"/>
                </a:lnTo>
                <a:lnTo>
                  <a:pt x="184" y="520"/>
                </a:lnTo>
                <a:lnTo>
                  <a:pt x="172" y="522"/>
                </a:lnTo>
                <a:lnTo>
                  <a:pt x="160" y="523"/>
                </a:lnTo>
                <a:lnTo>
                  <a:pt x="147" y="525"/>
                </a:lnTo>
                <a:lnTo>
                  <a:pt x="136" y="526"/>
                </a:lnTo>
                <a:lnTo>
                  <a:pt x="123" y="526"/>
                </a:lnTo>
                <a:lnTo>
                  <a:pt x="111" y="526"/>
                </a:lnTo>
                <a:lnTo>
                  <a:pt x="98" y="527"/>
                </a:lnTo>
                <a:lnTo>
                  <a:pt x="87" y="527"/>
                </a:lnTo>
                <a:lnTo>
                  <a:pt x="0" y="361"/>
                </a:lnTo>
                <a:lnTo>
                  <a:pt x="87" y="176"/>
                </a:lnTo>
                <a:lnTo>
                  <a:pt x="92" y="176"/>
                </a:lnTo>
                <a:lnTo>
                  <a:pt x="98" y="176"/>
                </a:lnTo>
                <a:lnTo>
                  <a:pt x="105" y="175"/>
                </a:lnTo>
                <a:lnTo>
                  <a:pt x="111" y="175"/>
                </a:lnTo>
                <a:lnTo>
                  <a:pt x="117" y="175"/>
                </a:lnTo>
                <a:lnTo>
                  <a:pt x="123" y="173"/>
                </a:lnTo>
                <a:lnTo>
                  <a:pt x="128" y="173"/>
                </a:lnTo>
                <a:lnTo>
                  <a:pt x="136" y="172"/>
                </a:lnTo>
                <a:lnTo>
                  <a:pt x="141" y="172"/>
                </a:lnTo>
                <a:lnTo>
                  <a:pt x="147" y="170"/>
                </a:lnTo>
                <a:lnTo>
                  <a:pt x="153" y="169"/>
                </a:lnTo>
                <a:lnTo>
                  <a:pt x="159" y="167"/>
                </a:lnTo>
                <a:lnTo>
                  <a:pt x="166" y="166"/>
                </a:lnTo>
                <a:lnTo>
                  <a:pt x="172" y="165"/>
                </a:lnTo>
                <a:lnTo>
                  <a:pt x="177" y="163"/>
                </a:lnTo>
                <a:lnTo>
                  <a:pt x="183" y="162"/>
                </a:lnTo>
                <a:lnTo>
                  <a:pt x="189" y="160"/>
                </a:lnTo>
                <a:lnTo>
                  <a:pt x="195" y="159"/>
                </a:lnTo>
                <a:lnTo>
                  <a:pt x="200" y="156"/>
                </a:lnTo>
                <a:lnTo>
                  <a:pt x="206" y="155"/>
                </a:lnTo>
                <a:lnTo>
                  <a:pt x="212" y="153"/>
                </a:lnTo>
                <a:lnTo>
                  <a:pt x="218" y="150"/>
                </a:lnTo>
                <a:lnTo>
                  <a:pt x="223" y="147"/>
                </a:lnTo>
                <a:lnTo>
                  <a:pt x="229" y="146"/>
                </a:lnTo>
                <a:lnTo>
                  <a:pt x="235" y="143"/>
                </a:lnTo>
                <a:lnTo>
                  <a:pt x="241" y="140"/>
                </a:lnTo>
                <a:lnTo>
                  <a:pt x="246" y="137"/>
                </a:lnTo>
                <a:lnTo>
                  <a:pt x="251" y="134"/>
                </a:lnTo>
                <a:lnTo>
                  <a:pt x="257" y="131"/>
                </a:lnTo>
                <a:lnTo>
                  <a:pt x="262" y="129"/>
                </a:lnTo>
                <a:lnTo>
                  <a:pt x="267" y="126"/>
                </a:lnTo>
                <a:lnTo>
                  <a:pt x="272" y="123"/>
                </a:lnTo>
                <a:lnTo>
                  <a:pt x="278" y="119"/>
                </a:lnTo>
                <a:lnTo>
                  <a:pt x="282" y="116"/>
                </a:lnTo>
                <a:lnTo>
                  <a:pt x="288" y="113"/>
                </a:lnTo>
                <a:lnTo>
                  <a:pt x="293" y="108"/>
                </a:lnTo>
                <a:lnTo>
                  <a:pt x="298" y="106"/>
                </a:lnTo>
                <a:lnTo>
                  <a:pt x="303" y="101"/>
                </a:lnTo>
                <a:lnTo>
                  <a:pt x="307" y="97"/>
                </a:lnTo>
                <a:lnTo>
                  <a:pt x="313" y="94"/>
                </a:lnTo>
                <a:lnTo>
                  <a:pt x="317" y="90"/>
                </a:lnTo>
                <a:lnTo>
                  <a:pt x="321" y="85"/>
                </a:lnTo>
                <a:lnTo>
                  <a:pt x="326" y="81"/>
                </a:lnTo>
                <a:lnTo>
                  <a:pt x="330" y="77"/>
                </a:lnTo>
                <a:lnTo>
                  <a:pt x="334" y="72"/>
                </a:lnTo>
                <a:lnTo>
                  <a:pt x="339" y="68"/>
                </a:lnTo>
                <a:lnTo>
                  <a:pt x="343" y="64"/>
                </a:lnTo>
                <a:lnTo>
                  <a:pt x="347" y="59"/>
                </a:lnTo>
                <a:lnTo>
                  <a:pt x="352" y="55"/>
                </a:lnTo>
                <a:lnTo>
                  <a:pt x="356" y="49"/>
                </a:lnTo>
                <a:lnTo>
                  <a:pt x="359" y="45"/>
                </a:lnTo>
                <a:lnTo>
                  <a:pt x="363" y="41"/>
                </a:lnTo>
                <a:lnTo>
                  <a:pt x="367" y="35"/>
                </a:lnTo>
                <a:lnTo>
                  <a:pt x="370" y="31"/>
                </a:lnTo>
                <a:lnTo>
                  <a:pt x="375" y="25"/>
                </a:lnTo>
                <a:lnTo>
                  <a:pt x="377" y="21"/>
                </a:lnTo>
                <a:lnTo>
                  <a:pt x="380" y="15"/>
                </a:lnTo>
                <a:lnTo>
                  <a:pt x="385" y="11"/>
                </a:lnTo>
                <a:lnTo>
                  <a:pt x="388" y="5"/>
                </a:lnTo>
                <a:lnTo>
                  <a:pt x="390" y="0"/>
                </a:lnTo>
                <a:lnTo>
                  <a:pt x="488" y="181"/>
                </a:lnTo>
                <a:lnTo>
                  <a:pt x="694" y="176"/>
                </a:lnTo>
                <a:close/>
              </a:path>
            </a:pathLst>
          </a:custGeom>
          <a:solidFill>
            <a:srgbClr val="A4A4AA"/>
          </a:solidFill>
          <a:ln w="19050" cap="flat" cmpd="sng">
            <a:solidFill>
              <a:srgbClr val="A4A4AA"/>
            </a:solidFill>
            <a:prstDash val="solid"/>
            <a:round/>
            <a:headEnd/>
            <a:tailEnd/>
          </a:ln>
        </p:spPr>
        <p:txBody>
          <a:bodyPr/>
          <a:lstStyle/>
          <a:p>
            <a:endParaRPr lang="en-US"/>
          </a:p>
        </p:txBody>
      </p:sp>
      <p:sp>
        <p:nvSpPr>
          <p:cNvPr id="885789" name="Freeform 29"/>
          <p:cNvSpPr>
            <a:spLocks/>
          </p:cNvSpPr>
          <p:nvPr/>
        </p:nvSpPr>
        <p:spPr bwMode="auto">
          <a:xfrm>
            <a:off x="3090593" y="4137248"/>
            <a:ext cx="1433513" cy="1246187"/>
          </a:xfrm>
          <a:custGeom>
            <a:avLst/>
            <a:gdLst/>
            <a:ahLst/>
            <a:cxnLst>
              <a:cxn ang="0">
                <a:pos x="597" y="530"/>
              </a:cxn>
              <a:cxn ang="0">
                <a:pos x="572" y="529"/>
              </a:cxn>
              <a:cxn ang="0">
                <a:pos x="548" y="528"/>
              </a:cxn>
              <a:cxn ang="0">
                <a:pos x="523" y="525"/>
              </a:cxn>
              <a:cxn ang="0">
                <a:pos x="499" y="522"/>
              </a:cxn>
              <a:cxn ang="0">
                <a:pos x="476" y="517"/>
              </a:cxn>
              <a:cxn ang="0">
                <a:pos x="451" y="512"/>
              </a:cxn>
              <a:cxn ang="0">
                <a:pos x="427" y="506"/>
              </a:cxn>
              <a:cxn ang="0">
                <a:pos x="404" y="499"/>
              </a:cxn>
              <a:cxn ang="0">
                <a:pos x="381" y="492"/>
              </a:cxn>
              <a:cxn ang="0">
                <a:pos x="358" y="483"/>
              </a:cxn>
              <a:cxn ang="0">
                <a:pos x="334" y="474"/>
              </a:cxn>
              <a:cxn ang="0">
                <a:pos x="313" y="464"/>
              </a:cxn>
              <a:cxn ang="0">
                <a:pos x="290" y="454"/>
              </a:cxn>
              <a:cxn ang="0">
                <a:pos x="268" y="443"/>
              </a:cxn>
              <a:cxn ang="0">
                <a:pos x="247" y="430"/>
              </a:cxn>
              <a:cxn ang="0">
                <a:pos x="226" y="417"/>
              </a:cxn>
              <a:cxn ang="0">
                <a:pos x="206" y="402"/>
              </a:cxn>
              <a:cxn ang="0">
                <a:pos x="186" y="388"/>
              </a:cxn>
              <a:cxn ang="0">
                <a:pos x="167" y="374"/>
              </a:cxn>
              <a:cxn ang="0">
                <a:pos x="149" y="358"/>
              </a:cxn>
              <a:cxn ang="0">
                <a:pos x="130" y="342"/>
              </a:cxn>
              <a:cxn ang="0">
                <a:pos x="113" y="325"/>
              </a:cxn>
              <a:cxn ang="0">
                <a:pos x="95" y="306"/>
              </a:cxn>
              <a:cxn ang="0">
                <a:pos x="78" y="289"/>
              </a:cxn>
              <a:cxn ang="0">
                <a:pos x="62" y="270"/>
              </a:cxn>
              <a:cxn ang="0">
                <a:pos x="48" y="250"/>
              </a:cxn>
              <a:cxn ang="0">
                <a:pos x="33" y="230"/>
              </a:cxn>
              <a:cxn ang="0">
                <a:pos x="19" y="209"/>
              </a:cxn>
              <a:cxn ang="0">
                <a:pos x="6" y="189"/>
              </a:cxn>
              <a:cxn ang="0">
                <a:pos x="115" y="0"/>
              </a:cxn>
              <a:cxn ang="0">
                <a:pos x="309" y="8"/>
              </a:cxn>
              <a:cxn ang="0">
                <a:pos x="314" y="18"/>
              </a:cxn>
              <a:cxn ang="0">
                <a:pos x="321" y="28"/>
              </a:cxn>
              <a:cxn ang="0">
                <a:pos x="329" y="38"/>
              </a:cxn>
              <a:cxn ang="0">
                <a:pos x="336" y="48"/>
              </a:cxn>
              <a:cxn ang="0">
                <a:pos x="345" y="58"/>
              </a:cxn>
              <a:cxn ang="0">
                <a:pos x="352" y="67"/>
              </a:cxn>
              <a:cxn ang="0">
                <a:pos x="360" y="75"/>
              </a:cxn>
              <a:cxn ang="0">
                <a:pos x="369" y="84"/>
              </a:cxn>
              <a:cxn ang="0">
                <a:pos x="379" y="93"/>
              </a:cxn>
              <a:cxn ang="0">
                <a:pos x="388" y="100"/>
              </a:cxn>
              <a:cxn ang="0">
                <a:pos x="398" y="109"/>
              </a:cxn>
              <a:cxn ang="0">
                <a:pos x="408" y="116"/>
              </a:cxn>
              <a:cxn ang="0">
                <a:pos x="418" y="122"/>
              </a:cxn>
              <a:cxn ang="0">
                <a:pos x="428" y="129"/>
              </a:cxn>
              <a:cxn ang="0">
                <a:pos x="438" y="134"/>
              </a:cxn>
              <a:cxn ang="0">
                <a:pos x="450" y="140"/>
              </a:cxn>
              <a:cxn ang="0">
                <a:pos x="461" y="146"/>
              </a:cxn>
              <a:cxn ang="0">
                <a:pos x="471" y="150"/>
              </a:cxn>
              <a:cxn ang="0">
                <a:pos x="483" y="156"/>
              </a:cxn>
              <a:cxn ang="0">
                <a:pos x="494" y="159"/>
              </a:cxn>
              <a:cxn ang="0">
                <a:pos x="506" y="163"/>
              </a:cxn>
              <a:cxn ang="0">
                <a:pos x="519" y="166"/>
              </a:cxn>
              <a:cxn ang="0">
                <a:pos x="530" y="169"/>
              </a:cxn>
              <a:cxn ang="0">
                <a:pos x="542" y="172"/>
              </a:cxn>
              <a:cxn ang="0">
                <a:pos x="555" y="175"/>
              </a:cxn>
              <a:cxn ang="0">
                <a:pos x="566" y="176"/>
              </a:cxn>
              <a:cxn ang="0">
                <a:pos x="578" y="178"/>
              </a:cxn>
              <a:cxn ang="0">
                <a:pos x="591" y="178"/>
              </a:cxn>
              <a:cxn ang="0">
                <a:pos x="602" y="179"/>
              </a:cxn>
              <a:cxn ang="0">
                <a:pos x="531" y="356"/>
              </a:cxn>
            </a:cxnLst>
            <a:rect l="0" t="0" r="r" b="b"/>
            <a:pathLst>
              <a:path w="610" h="530">
                <a:moveTo>
                  <a:pt x="610" y="530"/>
                </a:moveTo>
                <a:lnTo>
                  <a:pt x="597" y="530"/>
                </a:lnTo>
                <a:lnTo>
                  <a:pt x="585" y="529"/>
                </a:lnTo>
                <a:lnTo>
                  <a:pt x="572" y="529"/>
                </a:lnTo>
                <a:lnTo>
                  <a:pt x="561" y="529"/>
                </a:lnTo>
                <a:lnTo>
                  <a:pt x="548" y="528"/>
                </a:lnTo>
                <a:lnTo>
                  <a:pt x="536" y="526"/>
                </a:lnTo>
                <a:lnTo>
                  <a:pt x="523" y="525"/>
                </a:lnTo>
                <a:lnTo>
                  <a:pt x="512" y="523"/>
                </a:lnTo>
                <a:lnTo>
                  <a:pt x="499" y="522"/>
                </a:lnTo>
                <a:lnTo>
                  <a:pt x="487" y="519"/>
                </a:lnTo>
                <a:lnTo>
                  <a:pt x="476" y="517"/>
                </a:lnTo>
                <a:lnTo>
                  <a:pt x="463" y="515"/>
                </a:lnTo>
                <a:lnTo>
                  <a:pt x="451" y="512"/>
                </a:lnTo>
                <a:lnTo>
                  <a:pt x="440" y="509"/>
                </a:lnTo>
                <a:lnTo>
                  <a:pt x="427" y="506"/>
                </a:lnTo>
                <a:lnTo>
                  <a:pt x="415" y="503"/>
                </a:lnTo>
                <a:lnTo>
                  <a:pt x="404" y="499"/>
                </a:lnTo>
                <a:lnTo>
                  <a:pt x="392" y="496"/>
                </a:lnTo>
                <a:lnTo>
                  <a:pt x="381" y="492"/>
                </a:lnTo>
                <a:lnTo>
                  <a:pt x="369" y="487"/>
                </a:lnTo>
                <a:lnTo>
                  <a:pt x="358" y="483"/>
                </a:lnTo>
                <a:lnTo>
                  <a:pt x="346" y="479"/>
                </a:lnTo>
                <a:lnTo>
                  <a:pt x="334" y="474"/>
                </a:lnTo>
                <a:lnTo>
                  <a:pt x="323" y="470"/>
                </a:lnTo>
                <a:lnTo>
                  <a:pt x="313" y="464"/>
                </a:lnTo>
                <a:lnTo>
                  <a:pt x="301" y="458"/>
                </a:lnTo>
                <a:lnTo>
                  <a:pt x="290" y="454"/>
                </a:lnTo>
                <a:lnTo>
                  <a:pt x="280" y="448"/>
                </a:lnTo>
                <a:lnTo>
                  <a:pt x="268" y="443"/>
                </a:lnTo>
                <a:lnTo>
                  <a:pt x="258" y="435"/>
                </a:lnTo>
                <a:lnTo>
                  <a:pt x="247" y="430"/>
                </a:lnTo>
                <a:lnTo>
                  <a:pt x="237" y="424"/>
                </a:lnTo>
                <a:lnTo>
                  <a:pt x="226" y="417"/>
                </a:lnTo>
                <a:lnTo>
                  <a:pt x="216" y="410"/>
                </a:lnTo>
                <a:lnTo>
                  <a:pt x="206" y="402"/>
                </a:lnTo>
                <a:lnTo>
                  <a:pt x="196" y="395"/>
                </a:lnTo>
                <a:lnTo>
                  <a:pt x="186" y="388"/>
                </a:lnTo>
                <a:lnTo>
                  <a:pt x="176" y="381"/>
                </a:lnTo>
                <a:lnTo>
                  <a:pt x="167" y="374"/>
                </a:lnTo>
                <a:lnTo>
                  <a:pt x="157" y="365"/>
                </a:lnTo>
                <a:lnTo>
                  <a:pt x="149" y="358"/>
                </a:lnTo>
                <a:lnTo>
                  <a:pt x="139" y="349"/>
                </a:lnTo>
                <a:lnTo>
                  <a:pt x="130" y="342"/>
                </a:lnTo>
                <a:lnTo>
                  <a:pt x="121" y="333"/>
                </a:lnTo>
                <a:lnTo>
                  <a:pt x="113" y="325"/>
                </a:lnTo>
                <a:lnTo>
                  <a:pt x="104" y="316"/>
                </a:lnTo>
                <a:lnTo>
                  <a:pt x="95" y="306"/>
                </a:lnTo>
                <a:lnTo>
                  <a:pt x="87" y="297"/>
                </a:lnTo>
                <a:lnTo>
                  <a:pt x="78" y="289"/>
                </a:lnTo>
                <a:lnTo>
                  <a:pt x="71" y="278"/>
                </a:lnTo>
                <a:lnTo>
                  <a:pt x="62" y="270"/>
                </a:lnTo>
                <a:lnTo>
                  <a:pt x="55" y="260"/>
                </a:lnTo>
                <a:lnTo>
                  <a:pt x="48" y="250"/>
                </a:lnTo>
                <a:lnTo>
                  <a:pt x="41" y="240"/>
                </a:lnTo>
                <a:lnTo>
                  <a:pt x="33" y="230"/>
                </a:lnTo>
                <a:lnTo>
                  <a:pt x="26" y="219"/>
                </a:lnTo>
                <a:lnTo>
                  <a:pt x="19" y="209"/>
                </a:lnTo>
                <a:lnTo>
                  <a:pt x="13" y="199"/>
                </a:lnTo>
                <a:lnTo>
                  <a:pt x="6" y="189"/>
                </a:lnTo>
                <a:lnTo>
                  <a:pt x="0" y="179"/>
                </a:lnTo>
                <a:lnTo>
                  <a:pt x="115" y="0"/>
                </a:lnTo>
                <a:lnTo>
                  <a:pt x="304" y="3"/>
                </a:lnTo>
                <a:lnTo>
                  <a:pt x="309" y="8"/>
                </a:lnTo>
                <a:lnTo>
                  <a:pt x="311" y="14"/>
                </a:lnTo>
                <a:lnTo>
                  <a:pt x="314" y="18"/>
                </a:lnTo>
                <a:lnTo>
                  <a:pt x="317" y="24"/>
                </a:lnTo>
                <a:lnTo>
                  <a:pt x="321" y="28"/>
                </a:lnTo>
                <a:lnTo>
                  <a:pt x="324" y="34"/>
                </a:lnTo>
                <a:lnTo>
                  <a:pt x="329" y="38"/>
                </a:lnTo>
                <a:lnTo>
                  <a:pt x="332" y="44"/>
                </a:lnTo>
                <a:lnTo>
                  <a:pt x="336" y="48"/>
                </a:lnTo>
                <a:lnTo>
                  <a:pt x="340" y="52"/>
                </a:lnTo>
                <a:lnTo>
                  <a:pt x="345" y="58"/>
                </a:lnTo>
                <a:lnTo>
                  <a:pt x="347" y="62"/>
                </a:lnTo>
                <a:lnTo>
                  <a:pt x="352" y="67"/>
                </a:lnTo>
                <a:lnTo>
                  <a:pt x="356" y="71"/>
                </a:lnTo>
                <a:lnTo>
                  <a:pt x="360" y="75"/>
                </a:lnTo>
                <a:lnTo>
                  <a:pt x="365" y="80"/>
                </a:lnTo>
                <a:lnTo>
                  <a:pt x="369" y="84"/>
                </a:lnTo>
                <a:lnTo>
                  <a:pt x="373" y="88"/>
                </a:lnTo>
                <a:lnTo>
                  <a:pt x="379" y="93"/>
                </a:lnTo>
                <a:lnTo>
                  <a:pt x="383" y="97"/>
                </a:lnTo>
                <a:lnTo>
                  <a:pt x="388" y="100"/>
                </a:lnTo>
                <a:lnTo>
                  <a:pt x="394" y="104"/>
                </a:lnTo>
                <a:lnTo>
                  <a:pt x="398" y="109"/>
                </a:lnTo>
                <a:lnTo>
                  <a:pt x="402" y="111"/>
                </a:lnTo>
                <a:lnTo>
                  <a:pt x="408" y="116"/>
                </a:lnTo>
                <a:lnTo>
                  <a:pt x="412" y="119"/>
                </a:lnTo>
                <a:lnTo>
                  <a:pt x="418" y="122"/>
                </a:lnTo>
                <a:lnTo>
                  <a:pt x="422" y="126"/>
                </a:lnTo>
                <a:lnTo>
                  <a:pt x="428" y="129"/>
                </a:lnTo>
                <a:lnTo>
                  <a:pt x="434" y="132"/>
                </a:lnTo>
                <a:lnTo>
                  <a:pt x="438" y="134"/>
                </a:lnTo>
                <a:lnTo>
                  <a:pt x="444" y="137"/>
                </a:lnTo>
                <a:lnTo>
                  <a:pt x="450" y="140"/>
                </a:lnTo>
                <a:lnTo>
                  <a:pt x="455" y="143"/>
                </a:lnTo>
                <a:lnTo>
                  <a:pt x="461" y="146"/>
                </a:lnTo>
                <a:lnTo>
                  <a:pt x="467" y="149"/>
                </a:lnTo>
                <a:lnTo>
                  <a:pt x="471" y="150"/>
                </a:lnTo>
                <a:lnTo>
                  <a:pt x="477" y="153"/>
                </a:lnTo>
                <a:lnTo>
                  <a:pt x="483" y="156"/>
                </a:lnTo>
                <a:lnTo>
                  <a:pt x="489" y="158"/>
                </a:lnTo>
                <a:lnTo>
                  <a:pt x="494" y="159"/>
                </a:lnTo>
                <a:lnTo>
                  <a:pt x="500" y="162"/>
                </a:lnTo>
                <a:lnTo>
                  <a:pt x="506" y="163"/>
                </a:lnTo>
                <a:lnTo>
                  <a:pt x="512" y="165"/>
                </a:lnTo>
                <a:lnTo>
                  <a:pt x="519" y="166"/>
                </a:lnTo>
                <a:lnTo>
                  <a:pt x="525" y="168"/>
                </a:lnTo>
                <a:lnTo>
                  <a:pt x="530" y="169"/>
                </a:lnTo>
                <a:lnTo>
                  <a:pt x="536" y="170"/>
                </a:lnTo>
                <a:lnTo>
                  <a:pt x="542" y="172"/>
                </a:lnTo>
                <a:lnTo>
                  <a:pt x="548" y="173"/>
                </a:lnTo>
                <a:lnTo>
                  <a:pt x="555" y="175"/>
                </a:lnTo>
                <a:lnTo>
                  <a:pt x="561" y="175"/>
                </a:lnTo>
                <a:lnTo>
                  <a:pt x="566" y="176"/>
                </a:lnTo>
                <a:lnTo>
                  <a:pt x="572" y="176"/>
                </a:lnTo>
                <a:lnTo>
                  <a:pt x="578" y="178"/>
                </a:lnTo>
                <a:lnTo>
                  <a:pt x="585" y="178"/>
                </a:lnTo>
                <a:lnTo>
                  <a:pt x="591" y="178"/>
                </a:lnTo>
                <a:lnTo>
                  <a:pt x="597" y="179"/>
                </a:lnTo>
                <a:lnTo>
                  <a:pt x="602" y="179"/>
                </a:lnTo>
                <a:lnTo>
                  <a:pt x="610" y="179"/>
                </a:lnTo>
                <a:lnTo>
                  <a:pt x="531" y="356"/>
                </a:lnTo>
                <a:lnTo>
                  <a:pt x="610" y="530"/>
                </a:lnTo>
                <a:close/>
              </a:path>
            </a:pathLst>
          </a:custGeom>
          <a:solidFill>
            <a:srgbClr val="E1E1E6"/>
          </a:solidFill>
          <a:ln w="19050" cap="flat" cmpd="sng">
            <a:solidFill>
              <a:srgbClr val="E1E1E6"/>
            </a:solidFill>
            <a:prstDash val="solid"/>
            <a:round/>
            <a:headEnd/>
            <a:tailEnd/>
          </a:ln>
        </p:spPr>
        <p:txBody>
          <a:bodyPr/>
          <a:lstStyle/>
          <a:p>
            <a:endParaRPr lang="en-US"/>
          </a:p>
        </p:txBody>
      </p:sp>
      <p:sp>
        <p:nvSpPr>
          <p:cNvPr id="885790" name="Freeform 30"/>
          <p:cNvSpPr>
            <a:spLocks/>
          </p:cNvSpPr>
          <p:nvPr/>
        </p:nvSpPr>
        <p:spPr bwMode="auto">
          <a:xfrm>
            <a:off x="2873106" y="2906935"/>
            <a:ext cx="933450" cy="1651000"/>
          </a:xfrm>
          <a:custGeom>
            <a:avLst/>
            <a:gdLst/>
            <a:ahLst/>
            <a:cxnLst>
              <a:cxn ang="0">
                <a:pos x="88" y="693"/>
              </a:cxn>
              <a:cxn ang="0">
                <a:pos x="76" y="671"/>
              </a:cxn>
              <a:cxn ang="0">
                <a:pos x="65" y="649"/>
              </a:cxn>
              <a:cxn ang="0">
                <a:pos x="56" y="626"/>
              </a:cxn>
              <a:cxn ang="0">
                <a:pos x="46" y="603"/>
              </a:cxn>
              <a:cxn ang="0">
                <a:pos x="37" y="580"/>
              </a:cxn>
              <a:cxn ang="0">
                <a:pos x="30" y="557"/>
              </a:cxn>
              <a:cxn ang="0">
                <a:pos x="23" y="534"/>
              </a:cxn>
              <a:cxn ang="0">
                <a:pos x="17" y="510"/>
              </a:cxn>
              <a:cxn ang="0">
                <a:pos x="13" y="485"/>
              </a:cxn>
              <a:cxn ang="0">
                <a:pos x="8" y="462"/>
              </a:cxn>
              <a:cxn ang="0">
                <a:pos x="4" y="438"/>
              </a:cxn>
              <a:cxn ang="0">
                <a:pos x="3" y="413"/>
              </a:cxn>
              <a:cxn ang="0">
                <a:pos x="0" y="389"/>
              </a:cxn>
              <a:cxn ang="0">
                <a:pos x="0" y="364"/>
              </a:cxn>
              <a:cxn ang="0">
                <a:pos x="0" y="340"/>
              </a:cxn>
              <a:cxn ang="0">
                <a:pos x="0" y="315"/>
              </a:cxn>
              <a:cxn ang="0">
                <a:pos x="3" y="291"/>
              </a:cxn>
              <a:cxn ang="0">
                <a:pos x="4" y="266"/>
              </a:cxn>
              <a:cxn ang="0">
                <a:pos x="8" y="242"/>
              </a:cxn>
              <a:cxn ang="0">
                <a:pos x="13" y="217"/>
              </a:cxn>
              <a:cxn ang="0">
                <a:pos x="17" y="193"/>
              </a:cxn>
              <a:cxn ang="0">
                <a:pos x="23" y="170"/>
              </a:cxn>
              <a:cxn ang="0">
                <a:pos x="30" y="145"/>
              </a:cxn>
              <a:cxn ang="0">
                <a:pos x="37" y="122"/>
              </a:cxn>
              <a:cxn ang="0">
                <a:pos x="46" y="99"/>
              </a:cxn>
              <a:cxn ang="0">
                <a:pos x="56" y="76"/>
              </a:cxn>
              <a:cxn ang="0">
                <a:pos x="65" y="55"/>
              </a:cxn>
              <a:cxn ang="0">
                <a:pos x="76" y="32"/>
              </a:cxn>
              <a:cxn ang="0">
                <a:pos x="88" y="10"/>
              </a:cxn>
              <a:cxn ang="0">
                <a:pos x="308" y="5"/>
              </a:cxn>
              <a:cxn ang="0">
                <a:pos x="394" y="181"/>
              </a:cxn>
              <a:cxn ang="0">
                <a:pos x="389" y="192"/>
              </a:cxn>
              <a:cxn ang="0">
                <a:pos x="384" y="203"/>
              </a:cxn>
              <a:cxn ang="0">
                <a:pos x="378" y="215"/>
              </a:cxn>
              <a:cxn ang="0">
                <a:pos x="374" y="226"/>
              </a:cxn>
              <a:cxn ang="0">
                <a:pos x="370" y="238"/>
              </a:cxn>
              <a:cxn ang="0">
                <a:pos x="366" y="249"/>
              </a:cxn>
              <a:cxn ang="0">
                <a:pos x="363" y="261"/>
              </a:cxn>
              <a:cxn ang="0">
                <a:pos x="360" y="272"/>
              </a:cxn>
              <a:cxn ang="0">
                <a:pos x="357" y="285"/>
              </a:cxn>
              <a:cxn ang="0">
                <a:pos x="355" y="297"/>
              </a:cxn>
              <a:cxn ang="0">
                <a:pos x="354" y="308"/>
              </a:cxn>
              <a:cxn ang="0">
                <a:pos x="353" y="321"/>
              </a:cxn>
              <a:cxn ang="0">
                <a:pos x="351" y="333"/>
              </a:cxn>
              <a:cxn ang="0">
                <a:pos x="351" y="346"/>
              </a:cxn>
              <a:cxn ang="0">
                <a:pos x="351" y="359"/>
              </a:cxn>
              <a:cxn ang="0">
                <a:pos x="351" y="370"/>
              </a:cxn>
              <a:cxn ang="0">
                <a:pos x="353" y="383"/>
              </a:cxn>
              <a:cxn ang="0">
                <a:pos x="354" y="395"/>
              </a:cxn>
              <a:cxn ang="0">
                <a:pos x="355" y="406"/>
              </a:cxn>
              <a:cxn ang="0">
                <a:pos x="357" y="419"/>
              </a:cxn>
              <a:cxn ang="0">
                <a:pos x="360" y="431"/>
              </a:cxn>
              <a:cxn ang="0">
                <a:pos x="363" y="444"/>
              </a:cxn>
              <a:cxn ang="0">
                <a:pos x="366" y="455"/>
              </a:cxn>
              <a:cxn ang="0">
                <a:pos x="370" y="467"/>
              </a:cxn>
              <a:cxn ang="0">
                <a:pos x="374" y="478"/>
              </a:cxn>
              <a:cxn ang="0">
                <a:pos x="378" y="490"/>
              </a:cxn>
              <a:cxn ang="0">
                <a:pos x="384" y="501"/>
              </a:cxn>
              <a:cxn ang="0">
                <a:pos x="389" y="511"/>
              </a:cxn>
              <a:cxn ang="0">
                <a:pos x="394" y="523"/>
              </a:cxn>
              <a:cxn ang="0">
                <a:pos x="212" y="529"/>
              </a:cxn>
            </a:cxnLst>
            <a:rect l="0" t="0" r="r" b="b"/>
            <a:pathLst>
              <a:path w="397" h="704">
                <a:moveTo>
                  <a:pt x="93" y="704"/>
                </a:moveTo>
                <a:lnTo>
                  <a:pt x="88" y="693"/>
                </a:lnTo>
                <a:lnTo>
                  <a:pt x="82" y="683"/>
                </a:lnTo>
                <a:lnTo>
                  <a:pt x="76" y="671"/>
                </a:lnTo>
                <a:lnTo>
                  <a:pt x="70" y="659"/>
                </a:lnTo>
                <a:lnTo>
                  <a:pt x="65" y="649"/>
                </a:lnTo>
                <a:lnTo>
                  <a:pt x="60" y="638"/>
                </a:lnTo>
                <a:lnTo>
                  <a:pt x="56" y="626"/>
                </a:lnTo>
                <a:lnTo>
                  <a:pt x="50" y="615"/>
                </a:lnTo>
                <a:lnTo>
                  <a:pt x="46" y="603"/>
                </a:lnTo>
                <a:lnTo>
                  <a:pt x="41" y="592"/>
                </a:lnTo>
                <a:lnTo>
                  <a:pt x="37" y="580"/>
                </a:lnTo>
                <a:lnTo>
                  <a:pt x="34" y="569"/>
                </a:lnTo>
                <a:lnTo>
                  <a:pt x="30" y="557"/>
                </a:lnTo>
                <a:lnTo>
                  <a:pt x="27" y="546"/>
                </a:lnTo>
                <a:lnTo>
                  <a:pt x="23" y="534"/>
                </a:lnTo>
                <a:lnTo>
                  <a:pt x="20" y="521"/>
                </a:lnTo>
                <a:lnTo>
                  <a:pt x="17" y="510"/>
                </a:lnTo>
                <a:lnTo>
                  <a:pt x="14" y="498"/>
                </a:lnTo>
                <a:lnTo>
                  <a:pt x="13" y="485"/>
                </a:lnTo>
                <a:lnTo>
                  <a:pt x="10" y="474"/>
                </a:lnTo>
                <a:lnTo>
                  <a:pt x="8" y="462"/>
                </a:lnTo>
                <a:lnTo>
                  <a:pt x="7" y="449"/>
                </a:lnTo>
                <a:lnTo>
                  <a:pt x="4" y="438"/>
                </a:lnTo>
                <a:lnTo>
                  <a:pt x="3" y="425"/>
                </a:lnTo>
                <a:lnTo>
                  <a:pt x="3" y="413"/>
                </a:lnTo>
                <a:lnTo>
                  <a:pt x="1" y="400"/>
                </a:lnTo>
                <a:lnTo>
                  <a:pt x="0" y="389"/>
                </a:lnTo>
                <a:lnTo>
                  <a:pt x="0" y="376"/>
                </a:lnTo>
                <a:lnTo>
                  <a:pt x="0" y="364"/>
                </a:lnTo>
                <a:lnTo>
                  <a:pt x="0" y="351"/>
                </a:lnTo>
                <a:lnTo>
                  <a:pt x="0" y="340"/>
                </a:lnTo>
                <a:lnTo>
                  <a:pt x="0" y="327"/>
                </a:lnTo>
                <a:lnTo>
                  <a:pt x="0" y="315"/>
                </a:lnTo>
                <a:lnTo>
                  <a:pt x="1" y="302"/>
                </a:lnTo>
                <a:lnTo>
                  <a:pt x="3" y="291"/>
                </a:lnTo>
                <a:lnTo>
                  <a:pt x="3" y="278"/>
                </a:lnTo>
                <a:lnTo>
                  <a:pt x="4" y="266"/>
                </a:lnTo>
                <a:lnTo>
                  <a:pt x="7" y="253"/>
                </a:lnTo>
                <a:lnTo>
                  <a:pt x="8" y="242"/>
                </a:lnTo>
                <a:lnTo>
                  <a:pt x="10" y="229"/>
                </a:lnTo>
                <a:lnTo>
                  <a:pt x="13" y="217"/>
                </a:lnTo>
                <a:lnTo>
                  <a:pt x="14" y="206"/>
                </a:lnTo>
                <a:lnTo>
                  <a:pt x="17" y="193"/>
                </a:lnTo>
                <a:lnTo>
                  <a:pt x="20" y="181"/>
                </a:lnTo>
                <a:lnTo>
                  <a:pt x="23" y="170"/>
                </a:lnTo>
                <a:lnTo>
                  <a:pt x="27" y="158"/>
                </a:lnTo>
                <a:lnTo>
                  <a:pt x="30" y="145"/>
                </a:lnTo>
                <a:lnTo>
                  <a:pt x="34" y="134"/>
                </a:lnTo>
                <a:lnTo>
                  <a:pt x="37" y="122"/>
                </a:lnTo>
                <a:lnTo>
                  <a:pt x="41" y="111"/>
                </a:lnTo>
                <a:lnTo>
                  <a:pt x="46" y="99"/>
                </a:lnTo>
                <a:lnTo>
                  <a:pt x="50" y="88"/>
                </a:lnTo>
                <a:lnTo>
                  <a:pt x="56" y="76"/>
                </a:lnTo>
                <a:lnTo>
                  <a:pt x="60" y="66"/>
                </a:lnTo>
                <a:lnTo>
                  <a:pt x="65" y="55"/>
                </a:lnTo>
                <a:lnTo>
                  <a:pt x="70" y="43"/>
                </a:lnTo>
                <a:lnTo>
                  <a:pt x="76" y="32"/>
                </a:lnTo>
                <a:lnTo>
                  <a:pt x="82" y="22"/>
                </a:lnTo>
                <a:lnTo>
                  <a:pt x="88" y="10"/>
                </a:lnTo>
                <a:lnTo>
                  <a:pt x="93" y="0"/>
                </a:lnTo>
                <a:lnTo>
                  <a:pt x="308" y="5"/>
                </a:lnTo>
                <a:lnTo>
                  <a:pt x="397" y="176"/>
                </a:lnTo>
                <a:lnTo>
                  <a:pt x="394" y="181"/>
                </a:lnTo>
                <a:lnTo>
                  <a:pt x="391" y="186"/>
                </a:lnTo>
                <a:lnTo>
                  <a:pt x="389" y="192"/>
                </a:lnTo>
                <a:lnTo>
                  <a:pt x="386" y="197"/>
                </a:lnTo>
                <a:lnTo>
                  <a:pt x="384" y="203"/>
                </a:lnTo>
                <a:lnTo>
                  <a:pt x="381" y="209"/>
                </a:lnTo>
                <a:lnTo>
                  <a:pt x="378" y="215"/>
                </a:lnTo>
                <a:lnTo>
                  <a:pt x="377" y="220"/>
                </a:lnTo>
                <a:lnTo>
                  <a:pt x="374" y="226"/>
                </a:lnTo>
                <a:lnTo>
                  <a:pt x="371" y="232"/>
                </a:lnTo>
                <a:lnTo>
                  <a:pt x="370" y="238"/>
                </a:lnTo>
                <a:lnTo>
                  <a:pt x="368" y="243"/>
                </a:lnTo>
                <a:lnTo>
                  <a:pt x="366" y="249"/>
                </a:lnTo>
                <a:lnTo>
                  <a:pt x="364" y="255"/>
                </a:lnTo>
                <a:lnTo>
                  <a:pt x="363" y="261"/>
                </a:lnTo>
                <a:lnTo>
                  <a:pt x="361" y="266"/>
                </a:lnTo>
                <a:lnTo>
                  <a:pt x="360" y="272"/>
                </a:lnTo>
                <a:lnTo>
                  <a:pt x="358" y="278"/>
                </a:lnTo>
                <a:lnTo>
                  <a:pt x="357" y="285"/>
                </a:lnTo>
                <a:lnTo>
                  <a:pt x="355" y="291"/>
                </a:lnTo>
                <a:lnTo>
                  <a:pt x="355" y="297"/>
                </a:lnTo>
                <a:lnTo>
                  <a:pt x="354" y="302"/>
                </a:lnTo>
                <a:lnTo>
                  <a:pt x="354" y="308"/>
                </a:lnTo>
                <a:lnTo>
                  <a:pt x="353" y="315"/>
                </a:lnTo>
                <a:lnTo>
                  <a:pt x="353" y="321"/>
                </a:lnTo>
                <a:lnTo>
                  <a:pt x="351" y="327"/>
                </a:lnTo>
                <a:lnTo>
                  <a:pt x="351" y="333"/>
                </a:lnTo>
                <a:lnTo>
                  <a:pt x="351" y="340"/>
                </a:lnTo>
                <a:lnTo>
                  <a:pt x="351" y="346"/>
                </a:lnTo>
                <a:lnTo>
                  <a:pt x="351" y="351"/>
                </a:lnTo>
                <a:lnTo>
                  <a:pt x="351" y="359"/>
                </a:lnTo>
                <a:lnTo>
                  <a:pt x="351" y="364"/>
                </a:lnTo>
                <a:lnTo>
                  <a:pt x="351" y="370"/>
                </a:lnTo>
                <a:lnTo>
                  <a:pt x="351" y="376"/>
                </a:lnTo>
                <a:lnTo>
                  <a:pt x="353" y="383"/>
                </a:lnTo>
                <a:lnTo>
                  <a:pt x="353" y="389"/>
                </a:lnTo>
                <a:lnTo>
                  <a:pt x="354" y="395"/>
                </a:lnTo>
                <a:lnTo>
                  <a:pt x="354" y="400"/>
                </a:lnTo>
                <a:lnTo>
                  <a:pt x="355" y="406"/>
                </a:lnTo>
                <a:lnTo>
                  <a:pt x="355" y="413"/>
                </a:lnTo>
                <a:lnTo>
                  <a:pt x="357" y="419"/>
                </a:lnTo>
                <a:lnTo>
                  <a:pt x="358" y="425"/>
                </a:lnTo>
                <a:lnTo>
                  <a:pt x="360" y="431"/>
                </a:lnTo>
                <a:lnTo>
                  <a:pt x="361" y="436"/>
                </a:lnTo>
                <a:lnTo>
                  <a:pt x="363" y="444"/>
                </a:lnTo>
                <a:lnTo>
                  <a:pt x="364" y="449"/>
                </a:lnTo>
                <a:lnTo>
                  <a:pt x="366" y="455"/>
                </a:lnTo>
                <a:lnTo>
                  <a:pt x="368" y="461"/>
                </a:lnTo>
                <a:lnTo>
                  <a:pt x="370" y="467"/>
                </a:lnTo>
                <a:lnTo>
                  <a:pt x="371" y="472"/>
                </a:lnTo>
                <a:lnTo>
                  <a:pt x="374" y="478"/>
                </a:lnTo>
                <a:lnTo>
                  <a:pt x="377" y="484"/>
                </a:lnTo>
                <a:lnTo>
                  <a:pt x="378" y="490"/>
                </a:lnTo>
                <a:lnTo>
                  <a:pt x="381" y="495"/>
                </a:lnTo>
                <a:lnTo>
                  <a:pt x="384" y="501"/>
                </a:lnTo>
                <a:lnTo>
                  <a:pt x="386" y="505"/>
                </a:lnTo>
                <a:lnTo>
                  <a:pt x="389" y="511"/>
                </a:lnTo>
                <a:lnTo>
                  <a:pt x="391" y="517"/>
                </a:lnTo>
                <a:lnTo>
                  <a:pt x="394" y="523"/>
                </a:lnTo>
                <a:lnTo>
                  <a:pt x="397" y="528"/>
                </a:lnTo>
                <a:lnTo>
                  <a:pt x="212" y="529"/>
                </a:lnTo>
                <a:lnTo>
                  <a:pt x="93" y="704"/>
                </a:lnTo>
                <a:close/>
              </a:path>
            </a:pathLst>
          </a:custGeom>
          <a:solidFill>
            <a:srgbClr val="FD1414"/>
          </a:solidFill>
          <a:ln w="19050" cap="flat" cmpd="sng">
            <a:solidFill>
              <a:srgbClr val="FD1414"/>
            </a:solidFill>
            <a:prstDash val="solid"/>
            <a:round/>
            <a:headEnd/>
            <a:tailEnd/>
          </a:ln>
        </p:spPr>
        <p:txBody>
          <a:bodyPr/>
          <a:lstStyle/>
          <a:p>
            <a:endParaRPr lang="en-US"/>
          </a:p>
        </p:txBody>
      </p:sp>
      <p:sp>
        <p:nvSpPr>
          <p:cNvPr id="885791" name="Freeform 31"/>
          <p:cNvSpPr>
            <a:spLocks/>
          </p:cNvSpPr>
          <p:nvPr/>
        </p:nvSpPr>
        <p:spPr bwMode="auto">
          <a:xfrm>
            <a:off x="3090593" y="2081435"/>
            <a:ext cx="1641475" cy="1238250"/>
          </a:xfrm>
          <a:custGeom>
            <a:avLst/>
            <a:gdLst/>
            <a:ahLst/>
            <a:cxnLst>
              <a:cxn ang="0">
                <a:pos x="6" y="341"/>
              </a:cxn>
              <a:cxn ang="0">
                <a:pos x="19" y="319"/>
              </a:cxn>
              <a:cxn ang="0">
                <a:pos x="33" y="299"/>
              </a:cxn>
              <a:cxn ang="0">
                <a:pos x="48" y="279"/>
              </a:cxn>
              <a:cxn ang="0">
                <a:pos x="62" y="260"/>
              </a:cxn>
              <a:cxn ang="0">
                <a:pos x="78" y="242"/>
              </a:cxn>
              <a:cxn ang="0">
                <a:pos x="95" y="223"/>
              </a:cxn>
              <a:cxn ang="0">
                <a:pos x="113" y="206"/>
              </a:cxn>
              <a:cxn ang="0">
                <a:pos x="130" y="188"/>
              </a:cxn>
              <a:cxn ang="0">
                <a:pos x="149" y="172"/>
              </a:cxn>
              <a:cxn ang="0">
                <a:pos x="167" y="157"/>
              </a:cxn>
              <a:cxn ang="0">
                <a:pos x="186" y="141"/>
              </a:cxn>
              <a:cxn ang="0">
                <a:pos x="206" y="126"/>
              </a:cxn>
              <a:cxn ang="0">
                <a:pos x="226" y="113"/>
              </a:cxn>
              <a:cxn ang="0">
                <a:pos x="247" y="100"/>
              </a:cxn>
              <a:cxn ang="0">
                <a:pos x="268" y="88"/>
              </a:cxn>
              <a:cxn ang="0">
                <a:pos x="290" y="76"/>
              </a:cxn>
              <a:cxn ang="0">
                <a:pos x="313" y="66"/>
              </a:cxn>
              <a:cxn ang="0">
                <a:pos x="334" y="56"/>
              </a:cxn>
              <a:cxn ang="0">
                <a:pos x="358" y="46"/>
              </a:cxn>
              <a:cxn ang="0">
                <a:pos x="381" y="37"/>
              </a:cxn>
              <a:cxn ang="0">
                <a:pos x="404" y="30"/>
              </a:cxn>
              <a:cxn ang="0">
                <a:pos x="427" y="23"/>
              </a:cxn>
              <a:cxn ang="0">
                <a:pos x="451" y="17"/>
              </a:cxn>
              <a:cxn ang="0">
                <a:pos x="476" y="13"/>
              </a:cxn>
              <a:cxn ang="0">
                <a:pos x="499" y="8"/>
              </a:cxn>
              <a:cxn ang="0">
                <a:pos x="523" y="4"/>
              </a:cxn>
              <a:cxn ang="0">
                <a:pos x="548" y="3"/>
              </a:cxn>
              <a:cxn ang="0">
                <a:pos x="572" y="0"/>
              </a:cxn>
              <a:cxn ang="0">
                <a:pos x="597" y="0"/>
              </a:cxn>
              <a:cxn ang="0">
                <a:pos x="699" y="196"/>
              </a:cxn>
              <a:cxn ang="0">
                <a:pos x="602" y="351"/>
              </a:cxn>
              <a:cxn ang="0">
                <a:pos x="591" y="351"/>
              </a:cxn>
              <a:cxn ang="0">
                <a:pos x="578" y="352"/>
              </a:cxn>
              <a:cxn ang="0">
                <a:pos x="566" y="354"/>
              </a:cxn>
              <a:cxn ang="0">
                <a:pos x="555" y="355"/>
              </a:cxn>
              <a:cxn ang="0">
                <a:pos x="542" y="357"/>
              </a:cxn>
              <a:cxn ang="0">
                <a:pos x="530" y="360"/>
              </a:cxn>
              <a:cxn ang="0">
                <a:pos x="519" y="363"/>
              </a:cxn>
              <a:cxn ang="0">
                <a:pos x="506" y="365"/>
              </a:cxn>
              <a:cxn ang="0">
                <a:pos x="494" y="370"/>
              </a:cxn>
              <a:cxn ang="0">
                <a:pos x="483" y="374"/>
              </a:cxn>
              <a:cxn ang="0">
                <a:pos x="471" y="378"/>
              </a:cxn>
              <a:cxn ang="0">
                <a:pos x="461" y="384"/>
              </a:cxn>
              <a:cxn ang="0">
                <a:pos x="450" y="388"/>
              </a:cxn>
              <a:cxn ang="0">
                <a:pos x="438" y="394"/>
              </a:cxn>
              <a:cxn ang="0">
                <a:pos x="428" y="401"/>
              </a:cxn>
              <a:cxn ang="0">
                <a:pos x="418" y="407"/>
              </a:cxn>
              <a:cxn ang="0">
                <a:pos x="408" y="414"/>
              </a:cxn>
              <a:cxn ang="0">
                <a:pos x="398" y="422"/>
              </a:cxn>
              <a:cxn ang="0">
                <a:pos x="388" y="429"/>
              </a:cxn>
              <a:cxn ang="0">
                <a:pos x="379" y="437"/>
              </a:cxn>
              <a:cxn ang="0">
                <a:pos x="369" y="445"/>
              </a:cxn>
              <a:cxn ang="0">
                <a:pos x="360" y="453"/>
              </a:cxn>
              <a:cxn ang="0">
                <a:pos x="352" y="463"/>
              </a:cxn>
              <a:cxn ang="0">
                <a:pos x="345" y="472"/>
              </a:cxn>
              <a:cxn ang="0">
                <a:pos x="336" y="481"/>
              </a:cxn>
              <a:cxn ang="0">
                <a:pos x="329" y="491"/>
              </a:cxn>
              <a:cxn ang="0">
                <a:pos x="321" y="501"/>
              </a:cxn>
              <a:cxn ang="0">
                <a:pos x="314" y="511"/>
              </a:cxn>
              <a:cxn ang="0">
                <a:pos x="309" y="521"/>
              </a:cxn>
              <a:cxn ang="0">
                <a:pos x="215" y="356"/>
              </a:cxn>
            </a:cxnLst>
            <a:rect l="0" t="0" r="r" b="b"/>
            <a:pathLst>
              <a:path w="699" h="527">
                <a:moveTo>
                  <a:pt x="0" y="351"/>
                </a:moveTo>
                <a:lnTo>
                  <a:pt x="6" y="341"/>
                </a:lnTo>
                <a:lnTo>
                  <a:pt x="13" y="329"/>
                </a:lnTo>
                <a:lnTo>
                  <a:pt x="19" y="319"/>
                </a:lnTo>
                <a:lnTo>
                  <a:pt x="26" y="309"/>
                </a:lnTo>
                <a:lnTo>
                  <a:pt x="33" y="299"/>
                </a:lnTo>
                <a:lnTo>
                  <a:pt x="41" y="289"/>
                </a:lnTo>
                <a:lnTo>
                  <a:pt x="48" y="279"/>
                </a:lnTo>
                <a:lnTo>
                  <a:pt x="55" y="270"/>
                </a:lnTo>
                <a:lnTo>
                  <a:pt x="62" y="260"/>
                </a:lnTo>
                <a:lnTo>
                  <a:pt x="71" y="250"/>
                </a:lnTo>
                <a:lnTo>
                  <a:pt x="78" y="242"/>
                </a:lnTo>
                <a:lnTo>
                  <a:pt x="87" y="232"/>
                </a:lnTo>
                <a:lnTo>
                  <a:pt x="95" y="223"/>
                </a:lnTo>
                <a:lnTo>
                  <a:pt x="104" y="214"/>
                </a:lnTo>
                <a:lnTo>
                  <a:pt x="113" y="206"/>
                </a:lnTo>
                <a:lnTo>
                  <a:pt x="121" y="197"/>
                </a:lnTo>
                <a:lnTo>
                  <a:pt x="130" y="188"/>
                </a:lnTo>
                <a:lnTo>
                  <a:pt x="139" y="180"/>
                </a:lnTo>
                <a:lnTo>
                  <a:pt x="149" y="172"/>
                </a:lnTo>
                <a:lnTo>
                  <a:pt x="157" y="164"/>
                </a:lnTo>
                <a:lnTo>
                  <a:pt x="167" y="157"/>
                </a:lnTo>
                <a:lnTo>
                  <a:pt x="176" y="148"/>
                </a:lnTo>
                <a:lnTo>
                  <a:pt x="186" y="141"/>
                </a:lnTo>
                <a:lnTo>
                  <a:pt x="196" y="134"/>
                </a:lnTo>
                <a:lnTo>
                  <a:pt x="206" y="126"/>
                </a:lnTo>
                <a:lnTo>
                  <a:pt x="216" y="119"/>
                </a:lnTo>
                <a:lnTo>
                  <a:pt x="226" y="113"/>
                </a:lnTo>
                <a:lnTo>
                  <a:pt x="237" y="106"/>
                </a:lnTo>
                <a:lnTo>
                  <a:pt x="247" y="100"/>
                </a:lnTo>
                <a:lnTo>
                  <a:pt x="258" y="93"/>
                </a:lnTo>
                <a:lnTo>
                  <a:pt x="268" y="88"/>
                </a:lnTo>
                <a:lnTo>
                  <a:pt x="280" y="82"/>
                </a:lnTo>
                <a:lnTo>
                  <a:pt x="290" y="76"/>
                </a:lnTo>
                <a:lnTo>
                  <a:pt x="301" y="70"/>
                </a:lnTo>
                <a:lnTo>
                  <a:pt x="313" y="66"/>
                </a:lnTo>
                <a:lnTo>
                  <a:pt x="323" y="60"/>
                </a:lnTo>
                <a:lnTo>
                  <a:pt x="334" y="56"/>
                </a:lnTo>
                <a:lnTo>
                  <a:pt x="346" y="50"/>
                </a:lnTo>
                <a:lnTo>
                  <a:pt x="358" y="46"/>
                </a:lnTo>
                <a:lnTo>
                  <a:pt x="369" y="41"/>
                </a:lnTo>
                <a:lnTo>
                  <a:pt x="381" y="37"/>
                </a:lnTo>
                <a:lnTo>
                  <a:pt x="392" y="34"/>
                </a:lnTo>
                <a:lnTo>
                  <a:pt x="404" y="30"/>
                </a:lnTo>
                <a:lnTo>
                  <a:pt x="415" y="27"/>
                </a:lnTo>
                <a:lnTo>
                  <a:pt x="427" y="23"/>
                </a:lnTo>
                <a:lnTo>
                  <a:pt x="440" y="20"/>
                </a:lnTo>
                <a:lnTo>
                  <a:pt x="451" y="17"/>
                </a:lnTo>
                <a:lnTo>
                  <a:pt x="463" y="14"/>
                </a:lnTo>
                <a:lnTo>
                  <a:pt x="476" y="13"/>
                </a:lnTo>
                <a:lnTo>
                  <a:pt x="487" y="10"/>
                </a:lnTo>
                <a:lnTo>
                  <a:pt x="499" y="8"/>
                </a:lnTo>
                <a:lnTo>
                  <a:pt x="512" y="7"/>
                </a:lnTo>
                <a:lnTo>
                  <a:pt x="523" y="4"/>
                </a:lnTo>
                <a:lnTo>
                  <a:pt x="536" y="3"/>
                </a:lnTo>
                <a:lnTo>
                  <a:pt x="548" y="3"/>
                </a:lnTo>
                <a:lnTo>
                  <a:pt x="561" y="1"/>
                </a:lnTo>
                <a:lnTo>
                  <a:pt x="572" y="0"/>
                </a:lnTo>
                <a:lnTo>
                  <a:pt x="585" y="0"/>
                </a:lnTo>
                <a:lnTo>
                  <a:pt x="597" y="0"/>
                </a:lnTo>
                <a:lnTo>
                  <a:pt x="610" y="0"/>
                </a:lnTo>
                <a:lnTo>
                  <a:pt x="699" y="196"/>
                </a:lnTo>
                <a:lnTo>
                  <a:pt x="610" y="351"/>
                </a:lnTo>
                <a:lnTo>
                  <a:pt x="602" y="351"/>
                </a:lnTo>
                <a:lnTo>
                  <a:pt x="597" y="351"/>
                </a:lnTo>
                <a:lnTo>
                  <a:pt x="591" y="351"/>
                </a:lnTo>
                <a:lnTo>
                  <a:pt x="585" y="351"/>
                </a:lnTo>
                <a:lnTo>
                  <a:pt x="578" y="352"/>
                </a:lnTo>
                <a:lnTo>
                  <a:pt x="572" y="352"/>
                </a:lnTo>
                <a:lnTo>
                  <a:pt x="566" y="354"/>
                </a:lnTo>
                <a:lnTo>
                  <a:pt x="561" y="354"/>
                </a:lnTo>
                <a:lnTo>
                  <a:pt x="555" y="355"/>
                </a:lnTo>
                <a:lnTo>
                  <a:pt x="548" y="355"/>
                </a:lnTo>
                <a:lnTo>
                  <a:pt x="542" y="357"/>
                </a:lnTo>
                <a:lnTo>
                  <a:pt x="536" y="358"/>
                </a:lnTo>
                <a:lnTo>
                  <a:pt x="530" y="360"/>
                </a:lnTo>
                <a:lnTo>
                  <a:pt x="525" y="361"/>
                </a:lnTo>
                <a:lnTo>
                  <a:pt x="519" y="363"/>
                </a:lnTo>
                <a:lnTo>
                  <a:pt x="512" y="364"/>
                </a:lnTo>
                <a:lnTo>
                  <a:pt x="506" y="365"/>
                </a:lnTo>
                <a:lnTo>
                  <a:pt x="500" y="368"/>
                </a:lnTo>
                <a:lnTo>
                  <a:pt x="494" y="370"/>
                </a:lnTo>
                <a:lnTo>
                  <a:pt x="489" y="371"/>
                </a:lnTo>
                <a:lnTo>
                  <a:pt x="483" y="374"/>
                </a:lnTo>
                <a:lnTo>
                  <a:pt x="477" y="377"/>
                </a:lnTo>
                <a:lnTo>
                  <a:pt x="471" y="378"/>
                </a:lnTo>
                <a:lnTo>
                  <a:pt x="467" y="381"/>
                </a:lnTo>
                <a:lnTo>
                  <a:pt x="461" y="384"/>
                </a:lnTo>
                <a:lnTo>
                  <a:pt x="455" y="386"/>
                </a:lnTo>
                <a:lnTo>
                  <a:pt x="450" y="388"/>
                </a:lnTo>
                <a:lnTo>
                  <a:pt x="444" y="391"/>
                </a:lnTo>
                <a:lnTo>
                  <a:pt x="438" y="394"/>
                </a:lnTo>
                <a:lnTo>
                  <a:pt x="434" y="399"/>
                </a:lnTo>
                <a:lnTo>
                  <a:pt x="428" y="401"/>
                </a:lnTo>
                <a:lnTo>
                  <a:pt x="422" y="404"/>
                </a:lnTo>
                <a:lnTo>
                  <a:pt x="418" y="407"/>
                </a:lnTo>
                <a:lnTo>
                  <a:pt x="412" y="411"/>
                </a:lnTo>
                <a:lnTo>
                  <a:pt x="408" y="414"/>
                </a:lnTo>
                <a:lnTo>
                  <a:pt x="402" y="417"/>
                </a:lnTo>
                <a:lnTo>
                  <a:pt x="398" y="422"/>
                </a:lnTo>
                <a:lnTo>
                  <a:pt x="394" y="426"/>
                </a:lnTo>
                <a:lnTo>
                  <a:pt x="388" y="429"/>
                </a:lnTo>
                <a:lnTo>
                  <a:pt x="383" y="433"/>
                </a:lnTo>
                <a:lnTo>
                  <a:pt x="379" y="437"/>
                </a:lnTo>
                <a:lnTo>
                  <a:pt x="373" y="442"/>
                </a:lnTo>
                <a:lnTo>
                  <a:pt x="369" y="445"/>
                </a:lnTo>
                <a:lnTo>
                  <a:pt x="365" y="449"/>
                </a:lnTo>
                <a:lnTo>
                  <a:pt x="360" y="453"/>
                </a:lnTo>
                <a:lnTo>
                  <a:pt x="356" y="458"/>
                </a:lnTo>
                <a:lnTo>
                  <a:pt x="352" y="463"/>
                </a:lnTo>
                <a:lnTo>
                  <a:pt x="347" y="468"/>
                </a:lnTo>
                <a:lnTo>
                  <a:pt x="345" y="472"/>
                </a:lnTo>
                <a:lnTo>
                  <a:pt x="340" y="476"/>
                </a:lnTo>
                <a:lnTo>
                  <a:pt x="336" y="481"/>
                </a:lnTo>
                <a:lnTo>
                  <a:pt x="332" y="486"/>
                </a:lnTo>
                <a:lnTo>
                  <a:pt x="329" y="491"/>
                </a:lnTo>
                <a:lnTo>
                  <a:pt x="324" y="496"/>
                </a:lnTo>
                <a:lnTo>
                  <a:pt x="321" y="501"/>
                </a:lnTo>
                <a:lnTo>
                  <a:pt x="317" y="507"/>
                </a:lnTo>
                <a:lnTo>
                  <a:pt x="314" y="511"/>
                </a:lnTo>
                <a:lnTo>
                  <a:pt x="311" y="517"/>
                </a:lnTo>
                <a:lnTo>
                  <a:pt x="309" y="521"/>
                </a:lnTo>
                <a:lnTo>
                  <a:pt x="304" y="527"/>
                </a:lnTo>
                <a:lnTo>
                  <a:pt x="215" y="356"/>
                </a:lnTo>
                <a:lnTo>
                  <a:pt x="0" y="351"/>
                </a:lnTo>
                <a:close/>
              </a:path>
            </a:pathLst>
          </a:custGeom>
          <a:solidFill>
            <a:srgbClr val="800A0A"/>
          </a:solidFill>
          <a:ln w="19050" cap="flat" cmpd="sng">
            <a:solidFill>
              <a:srgbClr val="800A0A"/>
            </a:solidFill>
            <a:prstDash val="solid"/>
            <a:round/>
            <a:headEnd/>
            <a:tailEnd/>
          </a:ln>
        </p:spPr>
        <p:txBody>
          <a:bodyPr/>
          <a:lstStyle/>
          <a:p>
            <a:endParaRPr lang="en-US"/>
          </a:p>
        </p:txBody>
      </p:sp>
      <p:sp>
        <p:nvSpPr>
          <p:cNvPr id="885792" name="Text Box 32"/>
          <p:cNvSpPr txBox="1">
            <a:spLocks noChangeArrowheads="1"/>
          </p:cNvSpPr>
          <p:nvPr/>
        </p:nvSpPr>
        <p:spPr bwMode="auto">
          <a:xfrm>
            <a:off x="4725718" y="2538635"/>
            <a:ext cx="957263" cy="396875"/>
          </a:xfrm>
          <a:prstGeom prst="rect">
            <a:avLst/>
          </a:prstGeom>
          <a:noFill/>
          <a:ln w="9525">
            <a:noFill/>
            <a:miter lim="800000"/>
            <a:headEnd/>
            <a:tailEnd/>
          </a:ln>
          <a:effectLst/>
        </p:spPr>
        <p:txBody>
          <a:bodyPr wrap="none">
            <a:spAutoFit/>
          </a:bodyPr>
          <a:lstStyle/>
          <a:p>
            <a:r>
              <a:rPr lang="en-US" sz="1000" b="1">
                <a:solidFill>
                  <a:schemeClr val="bg1"/>
                </a:solidFill>
              </a:rPr>
              <a:t>Manage peer</a:t>
            </a:r>
            <a:br>
              <a:rPr lang="en-US" sz="1000" b="1">
                <a:solidFill>
                  <a:schemeClr val="bg1"/>
                </a:solidFill>
              </a:rPr>
            </a:br>
            <a:r>
              <a:rPr lang="en-US" sz="1000" b="1">
                <a:solidFill>
                  <a:schemeClr val="bg1"/>
                </a:solidFill>
              </a:rPr>
              <a:t>review</a:t>
            </a:r>
          </a:p>
        </p:txBody>
      </p:sp>
      <p:sp>
        <p:nvSpPr>
          <p:cNvPr id="885793" name="Text Box 33"/>
          <p:cNvSpPr txBox="1">
            <a:spLocks noChangeArrowheads="1"/>
          </p:cNvSpPr>
          <p:nvPr/>
        </p:nvSpPr>
        <p:spPr bwMode="auto">
          <a:xfrm>
            <a:off x="5424218" y="3665760"/>
            <a:ext cx="684213" cy="396875"/>
          </a:xfrm>
          <a:prstGeom prst="rect">
            <a:avLst/>
          </a:prstGeom>
          <a:noFill/>
          <a:ln w="9525">
            <a:noFill/>
            <a:miter lim="800000"/>
            <a:headEnd/>
            <a:tailEnd/>
          </a:ln>
          <a:effectLst/>
        </p:spPr>
        <p:txBody>
          <a:bodyPr wrap="none">
            <a:spAutoFit/>
          </a:bodyPr>
          <a:lstStyle/>
          <a:p>
            <a:r>
              <a:rPr lang="en-US" sz="1000" b="1">
                <a:solidFill>
                  <a:schemeClr val="bg1"/>
                </a:solidFill>
              </a:rPr>
              <a:t>Edit and</a:t>
            </a:r>
            <a:br>
              <a:rPr lang="en-US" sz="1000" b="1">
                <a:solidFill>
                  <a:schemeClr val="bg1"/>
                </a:solidFill>
              </a:rPr>
            </a:br>
            <a:r>
              <a:rPr lang="en-US" sz="1000" b="1">
                <a:solidFill>
                  <a:schemeClr val="bg1"/>
                </a:solidFill>
              </a:rPr>
              <a:t>prepare</a:t>
            </a:r>
          </a:p>
        </p:txBody>
      </p:sp>
      <p:sp>
        <p:nvSpPr>
          <p:cNvPr id="885794" name="Text Box 34"/>
          <p:cNvSpPr txBox="1">
            <a:spLocks noChangeArrowheads="1"/>
          </p:cNvSpPr>
          <p:nvPr/>
        </p:nvSpPr>
        <p:spPr bwMode="auto">
          <a:xfrm>
            <a:off x="4663806" y="4675410"/>
            <a:ext cx="854075" cy="244475"/>
          </a:xfrm>
          <a:prstGeom prst="rect">
            <a:avLst/>
          </a:prstGeom>
          <a:noFill/>
          <a:ln w="9525">
            <a:noFill/>
            <a:miter lim="800000"/>
            <a:headEnd/>
            <a:tailEnd/>
          </a:ln>
          <a:effectLst/>
        </p:spPr>
        <p:txBody>
          <a:bodyPr wrap="none">
            <a:spAutoFit/>
          </a:bodyPr>
          <a:lstStyle/>
          <a:p>
            <a:r>
              <a:rPr lang="en-US" sz="1000" b="1"/>
              <a:t>Production</a:t>
            </a:r>
          </a:p>
        </p:txBody>
      </p:sp>
      <p:sp>
        <p:nvSpPr>
          <p:cNvPr id="885795" name="Text Box 35"/>
          <p:cNvSpPr txBox="1">
            <a:spLocks noChangeArrowheads="1"/>
          </p:cNvSpPr>
          <p:nvPr/>
        </p:nvSpPr>
        <p:spPr bwMode="auto">
          <a:xfrm>
            <a:off x="3331893" y="4503960"/>
            <a:ext cx="914400" cy="396875"/>
          </a:xfrm>
          <a:prstGeom prst="rect">
            <a:avLst/>
          </a:prstGeom>
          <a:noFill/>
          <a:ln w="9525">
            <a:noFill/>
            <a:miter lim="800000"/>
            <a:headEnd/>
            <a:tailEnd/>
          </a:ln>
          <a:effectLst/>
        </p:spPr>
        <p:txBody>
          <a:bodyPr wrap="none">
            <a:spAutoFit/>
          </a:bodyPr>
          <a:lstStyle/>
          <a:p>
            <a:r>
              <a:rPr lang="en-US" sz="1000" b="1"/>
              <a:t>Publish and</a:t>
            </a:r>
            <a:br>
              <a:rPr lang="en-US" sz="1000" b="1"/>
            </a:br>
            <a:r>
              <a:rPr lang="en-US" sz="1000" b="1"/>
              <a:t>disseminate</a:t>
            </a:r>
          </a:p>
        </p:txBody>
      </p:sp>
      <p:sp>
        <p:nvSpPr>
          <p:cNvPr id="885796" name="Text Box 36"/>
          <p:cNvSpPr txBox="1">
            <a:spLocks noChangeArrowheads="1"/>
          </p:cNvSpPr>
          <p:nvPr/>
        </p:nvSpPr>
        <p:spPr bwMode="auto">
          <a:xfrm>
            <a:off x="2830243" y="3505423"/>
            <a:ext cx="908050" cy="396875"/>
          </a:xfrm>
          <a:prstGeom prst="rect">
            <a:avLst/>
          </a:prstGeom>
          <a:noFill/>
          <a:ln w="9525">
            <a:noFill/>
            <a:miter lim="800000"/>
            <a:headEnd/>
            <a:tailEnd/>
          </a:ln>
          <a:effectLst/>
        </p:spPr>
        <p:txBody>
          <a:bodyPr wrap="none">
            <a:spAutoFit/>
          </a:bodyPr>
          <a:lstStyle/>
          <a:p>
            <a:r>
              <a:rPr lang="en-US" sz="1000" b="1" dirty="0">
                <a:solidFill>
                  <a:schemeClr val="bg1"/>
                </a:solidFill>
              </a:rPr>
              <a:t>Archive and</a:t>
            </a:r>
            <a:br>
              <a:rPr lang="en-US" sz="1000" b="1" dirty="0">
                <a:solidFill>
                  <a:schemeClr val="bg1"/>
                </a:solidFill>
              </a:rPr>
            </a:br>
            <a:r>
              <a:rPr lang="en-US" sz="1000" b="1" dirty="0">
                <a:solidFill>
                  <a:schemeClr val="bg1"/>
                </a:solidFill>
              </a:rPr>
              <a:t>promote</a:t>
            </a:r>
          </a:p>
        </p:txBody>
      </p:sp>
      <p:sp>
        <p:nvSpPr>
          <p:cNvPr id="885797" name="Text Box 37"/>
          <p:cNvSpPr txBox="1">
            <a:spLocks noChangeArrowheads="1"/>
          </p:cNvSpPr>
          <p:nvPr/>
        </p:nvSpPr>
        <p:spPr bwMode="auto">
          <a:xfrm>
            <a:off x="3496993" y="2286223"/>
            <a:ext cx="965329" cy="553998"/>
          </a:xfrm>
          <a:prstGeom prst="rect">
            <a:avLst/>
          </a:prstGeom>
          <a:noFill/>
          <a:ln w="9525">
            <a:noFill/>
            <a:miter lim="800000"/>
            <a:headEnd/>
            <a:tailEnd/>
          </a:ln>
          <a:effectLst/>
        </p:spPr>
        <p:txBody>
          <a:bodyPr wrap="none">
            <a:spAutoFit/>
          </a:bodyPr>
          <a:lstStyle/>
          <a:p>
            <a:r>
              <a:rPr lang="en-US" sz="1000" b="1" dirty="0">
                <a:solidFill>
                  <a:schemeClr val="bg1"/>
                </a:solidFill>
              </a:rPr>
              <a:t>Solicit and</a:t>
            </a:r>
            <a:br>
              <a:rPr lang="en-US" sz="1000" b="1" dirty="0">
                <a:solidFill>
                  <a:schemeClr val="bg1"/>
                </a:solidFill>
              </a:rPr>
            </a:br>
            <a:r>
              <a:rPr lang="en-US" sz="1000" b="1" dirty="0">
                <a:solidFill>
                  <a:schemeClr val="bg1"/>
                </a:solidFill>
              </a:rPr>
              <a:t>manage</a:t>
            </a:r>
            <a:br>
              <a:rPr lang="en-US" sz="1000" b="1" dirty="0">
                <a:solidFill>
                  <a:schemeClr val="bg1"/>
                </a:solidFill>
              </a:rPr>
            </a:br>
            <a:r>
              <a:rPr lang="en-US" sz="1000" b="1" dirty="0" smtClean="0">
                <a:solidFill>
                  <a:schemeClr val="bg1"/>
                </a:solidFill>
              </a:rPr>
              <a:t>submissions</a:t>
            </a:r>
            <a:endParaRPr lang="en-US" sz="1000" b="1" dirty="0">
              <a:solidFill>
                <a:schemeClr val="bg1"/>
              </a:solidFill>
            </a:endParaRPr>
          </a:p>
        </p:txBody>
      </p:sp>
      <p:sp>
        <p:nvSpPr>
          <p:cNvPr id="885800" name="Rectangle 7"/>
          <p:cNvSpPr>
            <a:spLocks noChangeArrowheads="1"/>
          </p:cNvSpPr>
          <p:nvPr/>
        </p:nvSpPr>
        <p:spPr bwMode="gray">
          <a:xfrm>
            <a:off x="5753946" y="1912340"/>
            <a:ext cx="1920240" cy="400110"/>
          </a:xfrm>
          <a:prstGeom prst="rect">
            <a:avLst/>
          </a:prstGeom>
          <a:noFill/>
          <a:ln w="9525">
            <a:solidFill>
              <a:srgbClr val="5086AA"/>
            </a:solidFill>
            <a:miter lim="800000"/>
            <a:headEnd/>
            <a:tailEnd/>
          </a:ln>
        </p:spPr>
        <p:txBody>
          <a:bodyPr wrap="square" lIns="91440" tIns="91440" rIns="91440" bIns="91440" anchor="ctr">
            <a:spAutoFit/>
          </a:bodyPr>
          <a:lstStyle/>
          <a:p>
            <a:pPr marL="190500" indent="-190500" algn="l" eaLnBrk="0" hangingPunct="0">
              <a:spcBef>
                <a:spcPts val="500"/>
              </a:spcBef>
              <a:buClr>
                <a:schemeClr val="accent2"/>
              </a:buClr>
              <a:buSzPct val="130000"/>
            </a:pPr>
            <a:r>
              <a:rPr lang="en-US" sz="1400" dirty="0" smtClean="0"/>
              <a:t>100,000 reviewers</a:t>
            </a:r>
            <a:endParaRPr lang="en-US" sz="1400" dirty="0"/>
          </a:p>
        </p:txBody>
      </p:sp>
      <p:sp>
        <p:nvSpPr>
          <p:cNvPr id="885801" name="Rectangle 7"/>
          <p:cNvSpPr>
            <a:spLocks noChangeArrowheads="1"/>
          </p:cNvSpPr>
          <p:nvPr/>
        </p:nvSpPr>
        <p:spPr bwMode="gray">
          <a:xfrm>
            <a:off x="6540192" y="3320884"/>
            <a:ext cx="1920240" cy="830997"/>
          </a:xfrm>
          <a:prstGeom prst="rect">
            <a:avLst/>
          </a:prstGeom>
          <a:noFill/>
          <a:ln w="9525">
            <a:solidFill>
              <a:srgbClr val="5086AA"/>
            </a:solidFill>
            <a:miter lim="800000"/>
            <a:headEnd/>
            <a:tailEnd/>
          </a:ln>
        </p:spPr>
        <p:txBody>
          <a:bodyPr wrap="square" lIns="91440" tIns="91440" rIns="91440" bIns="91440" anchor="ctr">
            <a:spAutoFit/>
          </a:bodyPr>
          <a:lstStyle/>
          <a:p>
            <a:pPr algn="l" eaLnBrk="0" hangingPunct="0">
              <a:spcBef>
                <a:spcPts val="500"/>
              </a:spcBef>
              <a:buClr>
                <a:schemeClr val="accent2"/>
              </a:buClr>
              <a:buSzPct val="130000"/>
            </a:pPr>
            <a:r>
              <a:rPr lang="en-US" sz="1400" dirty="0" smtClean="0"/>
              <a:t>6,000 editors and 50,000 </a:t>
            </a:r>
            <a:r>
              <a:rPr lang="en-US" sz="1400" dirty="0"/>
              <a:t>editorial board </a:t>
            </a:r>
            <a:r>
              <a:rPr lang="en-US" sz="1400" dirty="0" smtClean="0"/>
              <a:t>members</a:t>
            </a:r>
            <a:endParaRPr lang="en-US" sz="1400" dirty="0"/>
          </a:p>
        </p:txBody>
      </p:sp>
      <p:sp>
        <p:nvSpPr>
          <p:cNvPr id="885802" name="Rectangle 7"/>
          <p:cNvSpPr>
            <a:spLocks noChangeArrowheads="1"/>
          </p:cNvSpPr>
          <p:nvPr/>
        </p:nvSpPr>
        <p:spPr bwMode="gray">
          <a:xfrm>
            <a:off x="5943727" y="4937346"/>
            <a:ext cx="1920240" cy="615553"/>
          </a:xfrm>
          <a:prstGeom prst="rect">
            <a:avLst/>
          </a:prstGeom>
          <a:noFill/>
          <a:ln w="9525">
            <a:solidFill>
              <a:srgbClr val="5086AA"/>
            </a:solidFill>
            <a:miter lim="800000"/>
            <a:headEnd/>
            <a:tailEnd/>
          </a:ln>
        </p:spPr>
        <p:txBody>
          <a:bodyPr wrap="square" lIns="91440" tIns="91440" rIns="91440" bIns="91440" anchor="ctr">
            <a:spAutoFit/>
          </a:bodyPr>
          <a:lstStyle/>
          <a:p>
            <a:pPr algn="l" eaLnBrk="0" hangingPunct="0">
              <a:spcBef>
                <a:spcPts val="500"/>
              </a:spcBef>
              <a:buClr>
                <a:schemeClr val="accent2"/>
              </a:buClr>
              <a:buSzPct val="130000"/>
            </a:pPr>
            <a:r>
              <a:rPr lang="en-US" sz="1400" dirty="0" smtClean="0"/>
              <a:t>150,000 </a:t>
            </a:r>
            <a:r>
              <a:rPr lang="en-US" sz="1400" dirty="0"/>
              <a:t>new articles </a:t>
            </a:r>
            <a:r>
              <a:rPr lang="en-US" sz="1400" dirty="0" smtClean="0"/>
              <a:t>per</a:t>
            </a:r>
            <a:r>
              <a:rPr lang="en-US" sz="1400" dirty="0"/>
              <a:t> </a:t>
            </a:r>
            <a:r>
              <a:rPr lang="en-US" sz="1400" dirty="0" smtClean="0"/>
              <a:t>year</a:t>
            </a:r>
            <a:endParaRPr lang="en-US" sz="1400" dirty="0"/>
          </a:p>
        </p:txBody>
      </p:sp>
      <p:sp>
        <p:nvSpPr>
          <p:cNvPr id="885803" name="Rectangle 7"/>
          <p:cNvSpPr>
            <a:spLocks noChangeArrowheads="1"/>
          </p:cNvSpPr>
          <p:nvPr/>
        </p:nvSpPr>
        <p:spPr bwMode="gray">
          <a:xfrm>
            <a:off x="1098651" y="4902840"/>
            <a:ext cx="1920240" cy="1046440"/>
          </a:xfrm>
          <a:prstGeom prst="rect">
            <a:avLst/>
          </a:prstGeom>
          <a:noFill/>
          <a:ln w="9525">
            <a:solidFill>
              <a:srgbClr val="5086AA"/>
            </a:solidFill>
            <a:miter lim="800000"/>
            <a:headEnd/>
            <a:tailEnd/>
          </a:ln>
        </p:spPr>
        <p:txBody>
          <a:bodyPr wrap="square" lIns="91440" tIns="91440" rIns="91440" bIns="91440" anchor="ctr">
            <a:spAutoFit/>
          </a:bodyPr>
          <a:lstStyle/>
          <a:p>
            <a:pPr algn="r" eaLnBrk="0" hangingPunct="0">
              <a:spcBef>
                <a:spcPts val="500"/>
              </a:spcBef>
              <a:buClr>
                <a:schemeClr val="accent2"/>
              </a:buClr>
              <a:buSzPct val="130000"/>
            </a:pPr>
            <a:r>
              <a:rPr lang="en-US" sz="1400" dirty="0" smtClean="0"/>
              <a:t>130 million </a:t>
            </a:r>
            <a:r>
              <a:rPr lang="en-US" sz="1400" dirty="0"/>
              <a:t>downloads </a:t>
            </a:r>
            <a:r>
              <a:rPr lang="en-US" sz="1400" dirty="0" smtClean="0"/>
              <a:t>from 10,000+ institutions per year </a:t>
            </a:r>
            <a:endParaRPr lang="en-US" sz="1400" dirty="0"/>
          </a:p>
        </p:txBody>
      </p:sp>
      <p:sp>
        <p:nvSpPr>
          <p:cNvPr id="885804" name="Rectangle 7"/>
          <p:cNvSpPr>
            <a:spLocks noChangeArrowheads="1"/>
          </p:cNvSpPr>
          <p:nvPr/>
        </p:nvSpPr>
        <p:spPr bwMode="gray">
          <a:xfrm>
            <a:off x="581066" y="3320884"/>
            <a:ext cx="1920240" cy="615553"/>
          </a:xfrm>
          <a:prstGeom prst="rect">
            <a:avLst/>
          </a:prstGeom>
          <a:noFill/>
          <a:ln w="9525">
            <a:solidFill>
              <a:srgbClr val="5086AA"/>
            </a:solidFill>
            <a:miter lim="800000"/>
            <a:headEnd/>
            <a:tailEnd/>
          </a:ln>
        </p:spPr>
        <p:txBody>
          <a:bodyPr wrap="square" lIns="91440" tIns="91440" rIns="91440" bIns="91440" anchor="ctr">
            <a:spAutoFit/>
          </a:bodyPr>
          <a:lstStyle/>
          <a:p>
            <a:pPr algn="r" eaLnBrk="0" hangingPunct="0">
              <a:spcBef>
                <a:spcPts val="500"/>
              </a:spcBef>
              <a:buClr>
                <a:schemeClr val="accent2"/>
              </a:buClr>
              <a:buSzPct val="130000"/>
            </a:pPr>
            <a:r>
              <a:rPr lang="en-US" sz="1400" dirty="0" smtClean="0"/>
              <a:t>4.8 </a:t>
            </a:r>
            <a:r>
              <a:rPr lang="en-US" sz="1400" dirty="0"/>
              <a:t>million articles now </a:t>
            </a:r>
            <a:r>
              <a:rPr lang="en-US" sz="1400" dirty="0" smtClean="0"/>
              <a:t>available</a:t>
            </a:r>
          </a:p>
        </p:txBody>
      </p:sp>
      <p:sp>
        <p:nvSpPr>
          <p:cNvPr id="885805" name="Rectangle 7"/>
          <p:cNvSpPr>
            <a:spLocks noChangeArrowheads="1"/>
          </p:cNvSpPr>
          <p:nvPr/>
        </p:nvSpPr>
        <p:spPr bwMode="gray">
          <a:xfrm>
            <a:off x="931365" y="1869208"/>
            <a:ext cx="1920240" cy="830997"/>
          </a:xfrm>
          <a:prstGeom prst="rect">
            <a:avLst/>
          </a:prstGeom>
          <a:noFill/>
          <a:ln w="9525">
            <a:solidFill>
              <a:srgbClr val="5086AA"/>
            </a:solidFill>
            <a:miter lim="800000"/>
            <a:headEnd/>
            <a:tailEnd/>
          </a:ln>
        </p:spPr>
        <p:txBody>
          <a:bodyPr wrap="square" lIns="91440" tIns="91440" rIns="91440" bIns="91440" anchor="ctr">
            <a:spAutoFit/>
          </a:bodyPr>
          <a:lstStyle/>
          <a:p>
            <a:pPr algn="r" eaLnBrk="0" hangingPunct="0">
              <a:spcBef>
                <a:spcPts val="500"/>
              </a:spcBef>
              <a:buClr>
                <a:schemeClr val="accent2"/>
              </a:buClr>
              <a:buSzPct val="130000"/>
            </a:pPr>
            <a:r>
              <a:rPr lang="en-US" sz="1400" dirty="0" smtClean="0"/>
              <a:t>300,000+ article </a:t>
            </a:r>
            <a:r>
              <a:rPr lang="en-US" sz="1400" dirty="0"/>
              <a:t>submissions per </a:t>
            </a:r>
            <a:r>
              <a:rPr lang="en-US" sz="1400" dirty="0" smtClean="0"/>
              <a:t>year</a:t>
            </a:r>
            <a:endParaRPr lang="en-US" sz="1400" dirty="0"/>
          </a:p>
        </p:txBody>
      </p:sp>
      <p:pic>
        <p:nvPicPr>
          <p:cNvPr id="24" name="Picture 23" descr="Ssbm_logo_4c.gif"/>
          <p:cNvPicPr>
            <a:picLocks noChangeAspect="1"/>
          </p:cNvPicPr>
          <p:nvPr/>
        </p:nvPicPr>
        <p:blipFill>
          <a:blip r:embed="rId3" cstate="email"/>
          <a:stretch>
            <a:fillRect/>
          </a:stretch>
        </p:blipFill>
        <p:spPr>
          <a:xfrm>
            <a:off x="3820204" y="3506302"/>
            <a:ext cx="1468989" cy="374631"/>
          </a:xfrm>
          <a:prstGeom prst="rect">
            <a:avLst/>
          </a:prstGeom>
        </p:spPr>
      </p:pic>
    </p:spTree>
    <p:custDataLst>
      <p:tags r:id="rId1"/>
    </p:custData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523875" y="815975"/>
            <a:ext cx="8135938" cy="582613"/>
          </a:xfrm>
        </p:spPr>
        <p:txBody>
          <a:bodyPr/>
          <a:lstStyle/>
          <a:p>
            <a:r>
              <a:rPr lang="en-US" smtClean="0">
                <a:ea typeface="ＭＳ Ｐゴシック" pitchFamily="34" charset="-128"/>
                <a:cs typeface="Calibri" pitchFamily="34" charset="0"/>
              </a:rPr>
              <a:t/>
            </a:r>
            <a:br>
              <a:rPr lang="en-US" smtClean="0">
                <a:ea typeface="ＭＳ Ｐゴシック" pitchFamily="34" charset="-128"/>
                <a:cs typeface="Calibri" pitchFamily="34" charset="0"/>
              </a:rPr>
            </a:br>
            <a:r>
              <a:rPr lang="en-US" smtClean="0">
                <a:latin typeface="Calibri" pitchFamily="34" charset="0"/>
                <a:ea typeface="ＭＳ Ｐゴシック" pitchFamily="34" charset="-128"/>
                <a:cs typeface="Calibri" pitchFamily="34" charset="0"/>
              </a:rPr>
              <a:t>What do journal editors want?</a:t>
            </a:r>
            <a:endParaRPr lang="de-DE" smtClean="0">
              <a:latin typeface="Calibri" pitchFamily="34" charset="0"/>
              <a:ea typeface="ＭＳ Ｐゴシック" pitchFamily="34" charset="-128"/>
              <a:cs typeface="Calibri" pitchFamily="34" charset="0"/>
            </a:endParaRPr>
          </a:p>
        </p:txBody>
      </p:sp>
      <p:sp>
        <p:nvSpPr>
          <p:cNvPr id="11267" name="Inhaltsplatzhalter 4"/>
          <p:cNvSpPr>
            <a:spLocks noGrp="1"/>
          </p:cNvSpPr>
          <p:nvPr>
            <p:ph idx="4294967295"/>
          </p:nvPr>
        </p:nvSpPr>
        <p:spPr>
          <a:xfrm>
            <a:off x="539750" y="1844675"/>
            <a:ext cx="8062913" cy="3185487"/>
          </a:xfrm>
        </p:spPr>
        <p:txBody>
          <a:bodyPr/>
          <a:lstStyle/>
          <a:p>
            <a:pPr marL="0" indent="0">
              <a:buFont typeface="Times" pitchFamily="-84" charset="0"/>
              <a:buNone/>
            </a:pPr>
            <a:r>
              <a:rPr lang="de-DE" b="1" dirty="0" err="1" smtClean="0">
                <a:solidFill>
                  <a:srgbClr val="FF5E00"/>
                </a:solidFill>
                <a:latin typeface="Calibri" pitchFamily="34" charset="0"/>
                <a:ea typeface="ＭＳ Ｐゴシック" pitchFamily="34" charset="-128"/>
                <a:cs typeface="Calibri" pitchFamily="34" charset="0"/>
              </a:rPr>
              <a:t>Good</a:t>
            </a:r>
            <a:r>
              <a:rPr lang="de-DE" b="1" dirty="0" smtClean="0">
                <a:solidFill>
                  <a:srgbClr val="FF5E00"/>
                </a:solidFill>
                <a:latin typeface="Calibri" pitchFamily="34" charset="0"/>
                <a:ea typeface="ＭＳ Ｐゴシック" pitchFamily="34" charset="-128"/>
                <a:cs typeface="Calibri" pitchFamily="34" charset="0"/>
              </a:rPr>
              <a:t> </a:t>
            </a:r>
            <a:r>
              <a:rPr lang="de-DE" b="1" dirty="0" err="1" smtClean="0">
                <a:solidFill>
                  <a:srgbClr val="FF5E00"/>
                </a:solidFill>
                <a:latin typeface="Calibri" pitchFamily="34" charset="0"/>
                <a:ea typeface="ＭＳ Ｐゴシック" pitchFamily="34" charset="-128"/>
                <a:cs typeface="Calibri" pitchFamily="34" charset="0"/>
              </a:rPr>
              <a:t>quality</a:t>
            </a:r>
            <a:r>
              <a:rPr lang="de-DE" b="1" dirty="0" smtClean="0">
                <a:solidFill>
                  <a:srgbClr val="FF5E00"/>
                </a:solidFill>
                <a:latin typeface="Calibri" pitchFamily="34" charset="0"/>
                <a:ea typeface="ＭＳ Ｐゴシック" pitchFamily="34" charset="-128"/>
                <a:cs typeface="Calibri" pitchFamily="34" charset="0"/>
              </a:rPr>
              <a:t> </a:t>
            </a:r>
            <a:r>
              <a:rPr lang="de-DE" b="1" dirty="0" err="1" smtClean="0">
                <a:solidFill>
                  <a:srgbClr val="FF5E00"/>
                </a:solidFill>
                <a:latin typeface="Calibri" pitchFamily="34" charset="0"/>
                <a:ea typeface="ＭＳ Ｐゴシック" pitchFamily="34" charset="-128"/>
                <a:cs typeface="Calibri" pitchFamily="34" charset="0"/>
              </a:rPr>
              <a:t>science</a:t>
            </a:r>
            <a:r>
              <a:rPr lang="de-DE" b="1" dirty="0" smtClean="0">
                <a:solidFill>
                  <a:srgbClr val="FF5E00"/>
                </a:solidFill>
                <a:latin typeface="Calibri" pitchFamily="34" charset="0"/>
                <a:ea typeface="ＭＳ Ｐゴシック" pitchFamily="34" charset="-128"/>
                <a:cs typeface="Calibri" pitchFamily="34" charset="0"/>
              </a:rPr>
              <a:t>!</a:t>
            </a:r>
          </a:p>
          <a:p>
            <a:pPr marL="0" indent="0"/>
            <a:r>
              <a:rPr lang="de-DE" dirty="0" smtClean="0">
                <a:latin typeface="Calibri" pitchFamily="34" charset="0"/>
                <a:ea typeface="ＭＳ Ｐゴシック" pitchFamily="34" charset="-128"/>
                <a:cs typeface="Calibri" pitchFamily="34" charset="0"/>
              </a:rPr>
              <a:t>Topic </a:t>
            </a:r>
            <a:r>
              <a:rPr lang="de-DE" dirty="0" err="1" smtClean="0">
                <a:latin typeface="Calibri" pitchFamily="34" charset="0"/>
                <a:ea typeface="ＭＳ Ｐゴシック" pitchFamily="34" charset="-128"/>
                <a:cs typeface="Calibri" pitchFamily="34" charset="0"/>
              </a:rPr>
              <a:t>that</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fits</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into</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journal‘s</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scope</a:t>
            </a:r>
            <a:endParaRPr lang="de-DE" dirty="0" smtClean="0">
              <a:latin typeface="Calibri" pitchFamily="34" charset="0"/>
              <a:ea typeface="ＭＳ Ｐゴシック" pitchFamily="34" charset="-128"/>
              <a:cs typeface="Calibri" pitchFamily="34" charset="0"/>
            </a:endParaRPr>
          </a:p>
          <a:p>
            <a:pPr marL="0" indent="0"/>
            <a:r>
              <a:rPr lang="de-DE" dirty="0" smtClean="0">
                <a:latin typeface="Calibri" pitchFamily="34" charset="0"/>
                <a:ea typeface="ＭＳ Ｐゴシック" pitchFamily="34" charset="-128"/>
                <a:cs typeface="Calibri" pitchFamily="34" charset="0"/>
              </a:rPr>
              <a:t>Original </a:t>
            </a:r>
            <a:r>
              <a:rPr lang="de-DE" dirty="0" err="1" smtClean="0">
                <a:latin typeface="Calibri" pitchFamily="34" charset="0"/>
                <a:ea typeface="ＭＳ Ｐゴシック" pitchFamily="34" charset="-128"/>
                <a:cs typeface="Calibri" pitchFamily="34" charset="0"/>
              </a:rPr>
              <a:t>research</a:t>
            </a:r>
            <a:endParaRPr lang="de-DE" dirty="0" smtClean="0">
              <a:latin typeface="Calibri" pitchFamily="34" charset="0"/>
              <a:ea typeface="ＭＳ Ｐゴシック" pitchFamily="34" charset="-128"/>
              <a:cs typeface="Calibri" pitchFamily="34" charset="0"/>
            </a:endParaRPr>
          </a:p>
          <a:p>
            <a:pPr marL="0" indent="0"/>
            <a:r>
              <a:rPr lang="de-DE" dirty="0" err="1" smtClean="0">
                <a:latin typeface="Calibri" pitchFamily="34" charset="0"/>
                <a:ea typeface="ＭＳ Ｐゴシック" pitchFamily="34" charset="-128"/>
                <a:cs typeface="Calibri" pitchFamily="34" charset="0"/>
              </a:rPr>
              <a:t>Active</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research</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area</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creates</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discussions</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and</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citations</a:t>
            </a:r>
            <a:r>
              <a:rPr lang="de-DE" dirty="0" smtClean="0">
                <a:latin typeface="Calibri" pitchFamily="34" charset="0"/>
                <a:ea typeface="ＭＳ Ｐゴシック" pitchFamily="34" charset="-128"/>
                <a:cs typeface="Calibri" pitchFamily="34" charset="0"/>
              </a:rPr>
              <a:t>)</a:t>
            </a:r>
          </a:p>
          <a:p>
            <a:pPr marL="0" indent="0"/>
            <a:r>
              <a:rPr lang="de-DE" dirty="0" smtClean="0">
                <a:latin typeface="Calibri" pitchFamily="34" charset="0"/>
                <a:ea typeface="ＭＳ Ｐゴシック" pitchFamily="34" charset="-128"/>
                <a:cs typeface="Calibri" pitchFamily="34" charset="0"/>
              </a:rPr>
              <a:t>Peer </a:t>
            </a:r>
            <a:r>
              <a:rPr lang="de-DE" dirty="0" err="1" smtClean="0">
                <a:latin typeface="Calibri" pitchFamily="34" charset="0"/>
                <a:ea typeface="ＭＳ Ｐゴシック" pitchFamily="34" charset="-128"/>
                <a:cs typeface="Calibri" pitchFamily="34" charset="0"/>
              </a:rPr>
              <a:t>review</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with</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feedback</a:t>
            </a:r>
            <a:endParaRPr lang="de-DE" dirty="0" smtClean="0">
              <a:latin typeface="Calibri" pitchFamily="34" charset="0"/>
              <a:ea typeface="ＭＳ Ｐゴシック" pitchFamily="34" charset="-128"/>
              <a:cs typeface="Calibri" pitchFamily="34" charset="0"/>
            </a:endParaRPr>
          </a:p>
          <a:p>
            <a:pPr marL="0" indent="0"/>
            <a:r>
              <a:rPr lang="de-DE" dirty="0" smtClean="0">
                <a:latin typeface="Calibri" pitchFamily="34" charset="0"/>
                <a:ea typeface="ＭＳ Ｐゴシック" pitchFamily="34" charset="-128"/>
                <a:cs typeface="Calibri" pitchFamily="34" charset="0"/>
              </a:rPr>
              <a:t>Clear, </a:t>
            </a:r>
            <a:r>
              <a:rPr lang="de-DE" dirty="0" err="1" smtClean="0">
                <a:latin typeface="Calibri" pitchFamily="34" charset="0"/>
                <a:ea typeface="ＭＳ Ｐゴシック" pitchFamily="34" charset="-128"/>
                <a:cs typeface="Calibri" pitchFamily="34" charset="0"/>
              </a:rPr>
              <a:t>concise</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writing</a:t>
            </a:r>
            <a:endParaRPr lang="de-DE" dirty="0" smtClean="0">
              <a:latin typeface="Calibri" pitchFamily="34" charset="0"/>
              <a:ea typeface="ＭＳ Ｐゴシック" pitchFamily="34" charset="-128"/>
              <a:cs typeface="Calibri" pitchFamily="34" charset="0"/>
            </a:endParaRPr>
          </a:p>
          <a:p>
            <a:pPr marL="0" indent="0"/>
            <a:r>
              <a:rPr lang="de-DE" dirty="0" err="1" smtClean="0">
                <a:latin typeface="Calibri" pitchFamily="34" charset="0"/>
                <a:ea typeface="ＭＳ Ｐゴシック" pitchFamily="34" charset="-128"/>
                <a:cs typeface="Calibri" pitchFamily="34" charset="0"/>
              </a:rPr>
              <a:t>Sufficient</a:t>
            </a:r>
            <a:r>
              <a:rPr lang="de-DE" dirty="0" smtClean="0">
                <a:latin typeface="Calibri" pitchFamily="34" charset="0"/>
                <a:ea typeface="ＭＳ Ｐゴシック" pitchFamily="34" charset="-128"/>
                <a:cs typeface="Calibri" pitchFamily="34" charset="0"/>
              </a:rPr>
              <a:t> </a:t>
            </a:r>
            <a:r>
              <a:rPr lang="de-DE" dirty="0" err="1" smtClean="0">
                <a:latin typeface="Calibri" pitchFamily="34" charset="0"/>
                <a:ea typeface="ＭＳ Ｐゴシック" pitchFamily="34" charset="-128"/>
                <a:cs typeface="Calibri" pitchFamily="34" charset="0"/>
              </a:rPr>
              <a:t>command</a:t>
            </a:r>
            <a:r>
              <a:rPr lang="de-DE" dirty="0" smtClean="0">
                <a:latin typeface="Calibri" pitchFamily="34" charset="0"/>
                <a:ea typeface="ＭＳ Ｐゴシック" pitchFamily="34" charset="-128"/>
                <a:cs typeface="Calibri" pitchFamily="34" charset="0"/>
              </a:rPr>
              <a:t> of English </a:t>
            </a:r>
            <a:r>
              <a:rPr lang="de-DE" dirty="0" err="1" smtClean="0">
                <a:latin typeface="Calibri" pitchFamily="34" charset="0"/>
                <a:ea typeface="ＭＳ Ｐゴシック" pitchFamily="34" charset="-128"/>
                <a:cs typeface="Calibri" pitchFamily="34" charset="0"/>
              </a:rPr>
              <a:t>language</a:t>
            </a:r>
            <a:endParaRPr lang="de-DE" dirty="0" smtClean="0">
              <a:latin typeface="Calibri" pitchFamily="34" charset="0"/>
              <a:ea typeface="ＭＳ Ｐゴシック" pitchFamily="34" charset="-128"/>
              <a:cs typeface="Calibri" pitchFamily="34" charset="0"/>
            </a:endParaRPr>
          </a:p>
        </p:txBody>
      </p:sp>
      <p:pic>
        <p:nvPicPr>
          <p:cNvPr id="11268" name="Bild 6" descr="FotoliaComp_37663576_WKGh8yebYgOh6JpnMD0wLUwLP78wuDsH.jpeg"/>
          <p:cNvPicPr>
            <a:picLocks noChangeAspect="1"/>
          </p:cNvPicPr>
          <p:nvPr/>
        </p:nvPicPr>
        <p:blipFill>
          <a:blip r:embed="rId3" cstate="print"/>
          <a:srcRect/>
          <a:stretch>
            <a:fillRect/>
          </a:stretch>
        </p:blipFill>
        <p:spPr bwMode="auto">
          <a:xfrm>
            <a:off x="6084804" y="1173831"/>
            <a:ext cx="2657475" cy="1920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_TYPE" val="BODY"/>
</p:tagLst>
</file>

<file path=ppt/theme/theme1.xml><?xml version="1.0" encoding="utf-8"?>
<a:theme xmlns:a="http://schemas.openxmlformats.org/drawingml/2006/main" name="SSBM_2.0_04">
  <a:themeElements>
    <a:clrScheme name="Benutzerdefiniert 1">
      <a:dk1>
        <a:srgbClr val="0D4389"/>
      </a:dk1>
      <a:lt1>
        <a:srgbClr val="FFFFFF"/>
      </a:lt1>
      <a:dk2>
        <a:srgbClr val="002C6F"/>
      </a:dk2>
      <a:lt2>
        <a:srgbClr val="E1E1E6"/>
      </a:lt2>
      <a:accent1>
        <a:srgbClr val="002C6F"/>
      </a:accent1>
      <a:accent2>
        <a:srgbClr val="0058B3"/>
      </a:accent2>
      <a:accent3>
        <a:srgbClr val="0075F2"/>
      </a:accent3>
      <a:accent4>
        <a:srgbClr val="AFAFAF"/>
      </a:accent4>
      <a:accent5>
        <a:srgbClr val="C8C8C8"/>
      </a:accent5>
      <a:accent6>
        <a:srgbClr val="FF5E00"/>
      </a:accent6>
      <a:hlink>
        <a:srgbClr val="FF5E00"/>
      </a:hlink>
      <a:folHlink>
        <a:srgbClr val="BAB6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marL="177800" indent="-177800" algn="l">
          <a:spcBef>
            <a:spcPts val="800"/>
          </a:spcBef>
          <a:buClr>
            <a:schemeClr val="accent2"/>
          </a:buClr>
          <a:buSzPct val="100000"/>
          <a:buFont typeface="Arial"/>
          <a:buChar char="•"/>
          <a:defRPr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SSBM_2.0_04.thmx</Template>
  <TotalTime>0</TotalTime>
  <Words>1804</Words>
  <Application>Microsoft Office PowerPoint</Application>
  <PresentationFormat>On-screen Show (4:3)</PresentationFormat>
  <Paragraphs>257</Paragraphs>
  <Slides>36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SSBM_2.0_04</vt:lpstr>
      <vt:lpstr>Microsoft Office Excel 97-2003 Worksheet</vt:lpstr>
      <vt:lpstr>Publishing scientific research in journals, conference proceedings, books</vt:lpstr>
      <vt:lpstr>Slide 2</vt:lpstr>
      <vt:lpstr>Why publish? To exchange ideas globally</vt:lpstr>
      <vt:lpstr>Why publish in English?</vt:lpstr>
      <vt:lpstr>Why not just blog about your work?</vt:lpstr>
      <vt:lpstr>Slide 6</vt:lpstr>
      <vt:lpstr>Slide 7</vt:lpstr>
      <vt:lpstr>Springer’s role in the journal value chain</vt:lpstr>
      <vt:lpstr> What do journal editors want?</vt:lpstr>
      <vt:lpstr>Slide 10</vt:lpstr>
      <vt:lpstr>Journal Selection</vt:lpstr>
      <vt:lpstr>Some tips on journal selection</vt:lpstr>
      <vt:lpstr>How to structure your article</vt:lpstr>
      <vt:lpstr>How to structure your article (cont.)</vt:lpstr>
      <vt:lpstr>The ‘write’ order</vt:lpstr>
      <vt:lpstr>How to submit – dos and don’ts</vt:lpstr>
      <vt:lpstr>Submission considerations – ethics</vt:lpstr>
      <vt:lpstr>Peer review - What is it and why is it important?</vt:lpstr>
      <vt:lpstr>Peer review - How to deal with feedback</vt:lpstr>
      <vt:lpstr>Publishing timeline</vt:lpstr>
      <vt:lpstr>How to measure quality - numbers</vt:lpstr>
      <vt:lpstr>Impact Factor</vt:lpstr>
      <vt:lpstr>Impact Factor - Points to consider</vt:lpstr>
      <vt:lpstr>Last but not the least ....  </vt:lpstr>
      <vt:lpstr>Books vs. Journals</vt:lpstr>
      <vt:lpstr>Different types of books</vt:lpstr>
      <vt:lpstr>Slide 27</vt:lpstr>
      <vt:lpstr>How to prepare a book proposal</vt:lpstr>
      <vt:lpstr>How Springer helps you to publish a book</vt:lpstr>
      <vt:lpstr>What makes a good manuscript?</vt:lpstr>
      <vt:lpstr>Slide 31</vt:lpstr>
      <vt:lpstr>www.authormapper.com</vt:lpstr>
      <vt:lpstr>www.springerexemplar.com </vt:lpstr>
      <vt:lpstr>www.LaTeXSearch.com</vt:lpstr>
      <vt:lpstr>http://springer.journal-advisor.com</vt:lpstr>
      <vt:lpstr>http://springer.journal-advisor.com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2011-04-11T07:25:21Z</dcterms:created>
  <dcterms:modified xsi:type="dcterms:W3CDTF">2015-05-10T13:54:17Z</dcterms:modified>
</cp:coreProperties>
</file>